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316" r:id="rId3"/>
    <p:sldId id="317" r:id="rId4"/>
    <p:sldId id="319" r:id="rId5"/>
    <p:sldId id="325" r:id="rId6"/>
    <p:sldId id="315" r:id="rId7"/>
    <p:sldId id="290" r:id="rId8"/>
    <p:sldId id="297" r:id="rId9"/>
    <p:sldId id="260" r:id="rId10"/>
    <p:sldId id="312" r:id="rId11"/>
    <p:sldId id="264" r:id="rId12"/>
    <p:sldId id="266" r:id="rId13"/>
    <p:sldId id="313" r:id="rId14"/>
    <p:sldId id="277" r:id="rId15"/>
    <p:sldId id="278" r:id="rId16"/>
    <p:sldId id="339" r:id="rId17"/>
    <p:sldId id="274" r:id="rId18"/>
    <p:sldId id="326" r:id="rId19"/>
    <p:sldId id="328" r:id="rId20"/>
    <p:sldId id="329" r:id="rId21"/>
    <p:sldId id="309" r:id="rId22"/>
    <p:sldId id="279" r:id="rId23"/>
    <p:sldId id="292" r:id="rId24"/>
    <p:sldId id="295" r:id="rId25"/>
    <p:sldId id="304" r:id="rId26"/>
    <p:sldId id="330" r:id="rId27"/>
    <p:sldId id="335" r:id="rId28"/>
    <p:sldId id="331" r:id="rId29"/>
    <p:sldId id="333" r:id="rId30"/>
    <p:sldId id="334" r:id="rId31"/>
    <p:sldId id="336" r:id="rId32"/>
    <p:sldId id="337" r:id="rId33"/>
    <p:sldId id="338" r:id="rId34"/>
    <p:sldId id="25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031C964B-B00D-4743-9EF5-633F8590E986}">
          <p14:sldIdLst>
            <p14:sldId id="256"/>
            <p14:sldId id="260"/>
            <p14:sldId id="257"/>
          </p14:sldIdLst>
        </p14:section>
        <p14:section name="Раздел без заголовка" id="{C47BD6AE-A2D6-44BE-B0A1-9DCFEBD7485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890B"/>
    <a:srgbClr val="69D100"/>
    <a:srgbClr val="0093D2"/>
    <a:srgbClr val="0EA4E5"/>
    <a:srgbClr val="93D200"/>
    <a:srgbClr val="E22000"/>
    <a:srgbClr val="EAEAEA"/>
    <a:srgbClr val="396294"/>
    <a:srgbClr val="FFFFF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81" autoAdjust="0"/>
    <p:restoredTop sz="94660"/>
  </p:normalViewPr>
  <p:slideViewPr>
    <p:cSldViewPr>
      <p:cViewPr varScale="1">
        <p:scale>
          <a:sx n="67" d="100"/>
          <a:sy n="67" d="100"/>
        </p:scale>
        <p:origin x="-77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F5AAD4-D014-4EFC-92C1-3F2AF6DB97DA}" type="doc">
      <dgm:prSet loTypeId="urn:microsoft.com/office/officeart/2005/8/layout/hierarchy3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BB9C86A-21DC-4752-8B4D-57DCC50F22ED}">
      <dgm:prSet phldrT="[Текст]" custT="1"/>
      <dgm:spPr/>
      <dgm:t>
        <a:bodyPr/>
        <a:lstStyle/>
        <a:p>
          <a:r>
            <a:rPr lang="ru-RU" sz="2400" dirty="0" smtClean="0"/>
            <a:t>Для пользователя</a:t>
          </a:r>
          <a:endParaRPr lang="ru-RU" sz="2400" dirty="0"/>
        </a:p>
      </dgm:t>
    </dgm:pt>
    <dgm:pt modelId="{D557B43B-BC19-46C4-BF5A-D298B2A7413F}" type="parTrans" cxnId="{BAB870FC-3A62-48F9-94E5-21F0CC23E043}">
      <dgm:prSet/>
      <dgm:spPr/>
      <dgm:t>
        <a:bodyPr/>
        <a:lstStyle/>
        <a:p>
          <a:endParaRPr lang="ru-RU"/>
        </a:p>
      </dgm:t>
    </dgm:pt>
    <dgm:pt modelId="{7B8562E6-B6AD-4315-99D5-591D6908521F}" type="sibTrans" cxnId="{BAB870FC-3A62-48F9-94E5-21F0CC23E043}">
      <dgm:prSet/>
      <dgm:spPr/>
      <dgm:t>
        <a:bodyPr/>
        <a:lstStyle/>
        <a:p>
          <a:endParaRPr lang="ru-RU"/>
        </a:p>
      </dgm:t>
    </dgm:pt>
    <dgm:pt modelId="{8FEC154E-9DEF-42A3-9C2A-98CA036DEAB7}">
      <dgm:prSet phldrT="[Текст]"/>
      <dgm:spPr/>
      <dgm:t>
        <a:bodyPr/>
        <a:lstStyle/>
        <a:p>
          <a:r>
            <a:rPr lang="ru-RU" dirty="0" smtClean="0"/>
            <a:t>Удобная навигация</a:t>
          </a:r>
        </a:p>
      </dgm:t>
    </dgm:pt>
    <dgm:pt modelId="{8A0E6FFE-62AD-4919-A922-833A52B464FE}" type="parTrans" cxnId="{01DFE19F-4ABB-440F-9E12-158E4E7DED76}">
      <dgm:prSet/>
      <dgm:spPr/>
      <dgm:t>
        <a:bodyPr/>
        <a:lstStyle/>
        <a:p>
          <a:endParaRPr lang="ru-RU"/>
        </a:p>
      </dgm:t>
    </dgm:pt>
    <dgm:pt modelId="{F071503F-E1A3-47B9-A675-83AFFBE06A2F}" type="sibTrans" cxnId="{01DFE19F-4ABB-440F-9E12-158E4E7DED76}">
      <dgm:prSet/>
      <dgm:spPr/>
      <dgm:t>
        <a:bodyPr/>
        <a:lstStyle/>
        <a:p>
          <a:endParaRPr lang="ru-RU"/>
        </a:p>
      </dgm:t>
    </dgm:pt>
    <dgm:pt modelId="{CA97A964-047A-4B48-BC8D-3C499415B4EA}">
      <dgm:prSet phldrT="[Текст]"/>
      <dgm:spPr/>
      <dgm:t>
        <a:bodyPr/>
        <a:lstStyle/>
        <a:p>
          <a:r>
            <a:rPr lang="ru-RU" dirty="0" smtClean="0"/>
            <a:t>Интуитивное меню</a:t>
          </a:r>
          <a:endParaRPr lang="ru-RU" dirty="0"/>
        </a:p>
      </dgm:t>
    </dgm:pt>
    <dgm:pt modelId="{A231D6AF-3485-4968-BBDF-D6AF45B9B3E0}" type="parTrans" cxnId="{C4220332-D44E-47C5-8E8B-9039AC0826E5}">
      <dgm:prSet/>
      <dgm:spPr/>
      <dgm:t>
        <a:bodyPr/>
        <a:lstStyle/>
        <a:p>
          <a:endParaRPr lang="ru-RU"/>
        </a:p>
      </dgm:t>
    </dgm:pt>
    <dgm:pt modelId="{B0A609C6-5237-4EA6-86AD-D1ABCD3D5F96}" type="sibTrans" cxnId="{C4220332-D44E-47C5-8E8B-9039AC0826E5}">
      <dgm:prSet/>
      <dgm:spPr/>
      <dgm:t>
        <a:bodyPr/>
        <a:lstStyle/>
        <a:p>
          <a:endParaRPr lang="ru-RU"/>
        </a:p>
      </dgm:t>
    </dgm:pt>
    <dgm:pt modelId="{A8040FEA-C228-49C6-B81E-D3D773A87E62}">
      <dgm:prSet phldrT="[Текст]" custT="1"/>
      <dgm:spPr/>
      <dgm:t>
        <a:bodyPr/>
        <a:lstStyle/>
        <a:p>
          <a:r>
            <a:rPr lang="ru-RU" sz="2400" dirty="0" smtClean="0"/>
            <a:t>Для администратора</a:t>
          </a:r>
          <a:endParaRPr lang="ru-RU" sz="2400" dirty="0"/>
        </a:p>
      </dgm:t>
    </dgm:pt>
    <dgm:pt modelId="{F30CF713-F45E-44F2-A1EA-CD8B1FAB2F55}" type="parTrans" cxnId="{2C445017-9170-47FF-8D67-1E436303FE04}">
      <dgm:prSet/>
      <dgm:spPr/>
      <dgm:t>
        <a:bodyPr/>
        <a:lstStyle/>
        <a:p>
          <a:endParaRPr lang="ru-RU"/>
        </a:p>
      </dgm:t>
    </dgm:pt>
    <dgm:pt modelId="{878D932A-0326-4237-9EF3-6DFE8DE00AC6}" type="sibTrans" cxnId="{2C445017-9170-47FF-8D67-1E436303FE04}">
      <dgm:prSet/>
      <dgm:spPr/>
      <dgm:t>
        <a:bodyPr/>
        <a:lstStyle/>
        <a:p>
          <a:endParaRPr lang="ru-RU"/>
        </a:p>
      </dgm:t>
    </dgm:pt>
    <dgm:pt modelId="{B451943B-4BEE-4DE6-9D10-0E6330A90880}">
      <dgm:prSet phldrT="[Текст]"/>
      <dgm:spPr/>
      <dgm:t>
        <a:bodyPr/>
        <a:lstStyle/>
        <a:p>
          <a:r>
            <a:rPr lang="ru-RU" dirty="0" smtClean="0"/>
            <a:t>Простое администрирование</a:t>
          </a:r>
          <a:endParaRPr lang="ru-RU" dirty="0"/>
        </a:p>
      </dgm:t>
    </dgm:pt>
    <dgm:pt modelId="{CE772A6D-3782-4F72-B9BF-86C99936F39F}" type="parTrans" cxnId="{63382D00-16FE-4067-8600-5FDA1D1C900A}">
      <dgm:prSet/>
      <dgm:spPr/>
      <dgm:t>
        <a:bodyPr/>
        <a:lstStyle/>
        <a:p>
          <a:endParaRPr lang="ru-RU"/>
        </a:p>
      </dgm:t>
    </dgm:pt>
    <dgm:pt modelId="{334295F8-84DF-4B09-B184-ABDBC986AE27}" type="sibTrans" cxnId="{63382D00-16FE-4067-8600-5FDA1D1C900A}">
      <dgm:prSet/>
      <dgm:spPr/>
      <dgm:t>
        <a:bodyPr/>
        <a:lstStyle/>
        <a:p>
          <a:endParaRPr lang="ru-RU"/>
        </a:p>
      </dgm:t>
    </dgm:pt>
    <dgm:pt modelId="{C748A1E5-C28C-42AF-96CE-64F6598AE6BD}">
      <dgm:prSet phldrT="[Текст]"/>
      <dgm:spPr/>
      <dgm:t>
        <a:bodyPr/>
        <a:lstStyle/>
        <a:p>
          <a:r>
            <a:rPr lang="ru-RU" dirty="0" smtClean="0"/>
            <a:t>Без привязки к разработчику</a:t>
          </a:r>
          <a:endParaRPr lang="ru-RU" dirty="0"/>
        </a:p>
      </dgm:t>
    </dgm:pt>
    <dgm:pt modelId="{39F3E9FE-EDBC-4489-B536-4239E206BB97}" type="parTrans" cxnId="{3EEA30C0-6942-4DA7-844C-8C3DA89DB329}">
      <dgm:prSet/>
      <dgm:spPr/>
      <dgm:t>
        <a:bodyPr/>
        <a:lstStyle/>
        <a:p>
          <a:endParaRPr lang="ru-RU"/>
        </a:p>
      </dgm:t>
    </dgm:pt>
    <dgm:pt modelId="{A92A680C-33E6-4351-943C-692AC8113EC4}" type="sibTrans" cxnId="{3EEA30C0-6942-4DA7-844C-8C3DA89DB329}">
      <dgm:prSet/>
      <dgm:spPr/>
      <dgm:t>
        <a:bodyPr/>
        <a:lstStyle/>
        <a:p>
          <a:endParaRPr lang="ru-RU"/>
        </a:p>
      </dgm:t>
    </dgm:pt>
    <dgm:pt modelId="{8A9D2D22-C4F0-4D9C-8DC5-1A2D39B70343}">
      <dgm:prSet phldrT="[Текст]"/>
      <dgm:spPr/>
      <dgm:t>
        <a:bodyPr/>
        <a:lstStyle/>
        <a:p>
          <a:r>
            <a:rPr lang="ru-RU" dirty="0" smtClean="0"/>
            <a:t>Ненавязчивый дизайн</a:t>
          </a:r>
          <a:endParaRPr lang="ru-RU" dirty="0"/>
        </a:p>
      </dgm:t>
    </dgm:pt>
    <dgm:pt modelId="{CBDFCC37-12A8-477A-AF53-6389A195B8FF}" type="parTrans" cxnId="{2AEE445F-EDFC-4E8B-8B2F-E18612C9F45A}">
      <dgm:prSet/>
      <dgm:spPr/>
      <dgm:t>
        <a:bodyPr/>
        <a:lstStyle/>
        <a:p>
          <a:endParaRPr lang="ru-RU"/>
        </a:p>
      </dgm:t>
    </dgm:pt>
    <dgm:pt modelId="{9095BAD1-8582-4BA6-BF49-B551060DD013}" type="sibTrans" cxnId="{2AEE445F-EDFC-4E8B-8B2F-E18612C9F45A}">
      <dgm:prSet/>
      <dgm:spPr/>
      <dgm:t>
        <a:bodyPr/>
        <a:lstStyle/>
        <a:p>
          <a:endParaRPr lang="ru-RU"/>
        </a:p>
      </dgm:t>
    </dgm:pt>
    <dgm:pt modelId="{CA9E29CE-FF83-4246-A8D6-BC13BC87F1DB}">
      <dgm:prSet phldrT="[Текст]"/>
      <dgm:spPr/>
      <dgm:t>
        <a:bodyPr/>
        <a:lstStyle/>
        <a:p>
          <a:r>
            <a:rPr lang="ru-RU" dirty="0" smtClean="0"/>
            <a:t>Возможность расширения функционала</a:t>
          </a:r>
          <a:endParaRPr lang="ru-RU" dirty="0"/>
        </a:p>
      </dgm:t>
    </dgm:pt>
    <dgm:pt modelId="{0A9418ED-5EAE-40BB-AA64-1E2D57A53F1A}" type="parTrans" cxnId="{B862A088-F833-4543-AA41-F00728D778D7}">
      <dgm:prSet/>
      <dgm:spPr/>
      <dgm:t>
        <a:bodyPr/>
        <a:lstStyle/>
        <a:p>
          <a:endParaRPr lang="ru-RU"/>
        </a:p>
      </dgm:t>
    </dgm:pt>
    <dgm:pt modelId="{B5B2B110-4FE0-4FFF-AAA9-684035CDC458}" type="sibTrans" cxnId="{B862A088-F833-4543-AA41-F00728D778D7}">
      <dgm:prSet/>
      <dgm:spPr/>
      <dgm:t>
        <a:bodyPr/>
        <a:lstStyle/>
        <a:p>
          <a:endParaRPr lang="ru-RU"/>
        </a:p>
      </dgm:t>
    </dgm:pt>
    <dgm:pt modelId="{BB4CD3F2-8053-4B8F-B00D-C8400BF6485C}">
      <dgm:prSet phldrT="[Текст]"/>
      <dgm:spPr/>
      <dgm:t>
        <a:bodyPr/>
        <a:lstStyle/>
        <a:p>
          <a:r>
            <a:rPr lang="ru-RU" dirty="0" smtClean="0"/>
            <a:t>Удобный функционал</a:t>
          </a:r>
          <a:endParaRPr lang="ru-RU" dirty="0"/>
        </a:p>
      </dgm:t>
    </dgm:pt>
    <dgm:pt modelId="{C0CA8AFA-3D1F-4B1A-8D66-EC5E12B58025}" type="parTrans" cxnId="{3D601A3E-E8D4-467A-807B-49C15209F0BB}">
      <dgm:prSet/>
      <dgm:spPr/>
      <dgm:t>
        <a:bodyPr/>
        <a:lstStyle/>
        <a:p>
          <a:endParaRPr lang="ru-RU"/>
        </a:p>
      </dgm:t>
    </dgm:pt>
    <dgm:pt modelId="{9E5DBF38-93EE-4735-A5A8-9D40A2FD42E3}" type="sibTrans" cxnId="{3D601A3E-E8D4-467A-807B-49C15209F0BB}">
      <dgm:prSet/>
      <dgm:spPr/>
      <dgm:t>
        <a:bodyPr/>
        <a:lstStyle/>
        <a:p>
          <a:endParaRPr lang="ru-RU"/>
        </a:p>
      </dgm:t>
    </dgm:pt>
    <dgm:pt modelId="{F4BC22CB-DCE2-4056-8272-516D39B58B99}" type="pres">
      <dgm:prSet presAssocID="{06F5AAD4-D014-4EFC-92C1-3F2AF6DB97D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60FE22-A8C7-43CC-B02D-097E9C9B2C47}" type="pres">
      <dgm:prSet presAssocID="{1BB9C86A-21DC-4752-8B4D-57DCC50F22ED}" presName="root" presStyleCnt="0"/>
      <dgm:spPr/>
    </dgm:pt>
    <dgm:pt modelId="{A8B6BB18-AE07-4FFC-9050-4636F2E469FA}" type="pres">
      <dgm:prSet presAssocID="{1BB9C86A-21DC-4752-8B4D-57DCC50F22ED}" presName="rootComposite" presStyleCnt="0"/>
      <dgm:spPr/>
    </dgm:pt>
    <dgm:pt modelId="{3602AFF7-02AF-4B3A-B8C7-E0FFDA5BDCD5}" type="pres">
      <dgm:prSet presAssocID="{1BB9C86A-21DC-4752-8B4D-57DCC50F22ED}" presName="rootText" presStyleLbl="node1" presStyleIdx="0" presStyleCnt="2" custScaleX="180789" custScaleY="61493"/>
      <dgm:spPr/>
      <dgm:t>
        <a:bodyPr/>
        <a:lstStyle/>
        <a:p>
          <a:endParaRPr lang="ru-RU"/>
        </a:p>
      </dgm:t>
    </dgm:pt>
    <dgm:pt modelId="{3D7ABD68-25BD-4404-96EE-ED6294389EFF}" type="pres">
      <dgm:prSet presAssocID="{1BB9C86A-21DC-4752-8B4D-57DCC50F22ED}" presName="rootConnector" presStyleLbl="node1" presStyleIdx="0" presStyleCnt="2"/>
      <dgm:spPr/>
      <dgm:t>
        <a:bodyPr/>
        <a:lstStyle/>
        <a:p>
          <a:endParaRPr lang="ru-RU"/>
        </a:p>
      </dgm:t>
    </dgm:pt>
    <dgm:pt modelId="{B596A9E9-3E3D-4A9D-BA23-68BA8BFD3F5F}" type="pres">
      <dgm:prSet presAssocID="{1BB9C86A-21DC-4752-8B4D-57DCC50F22ED}" presName="childShape" presStyleCnt="0"/>
      <dgm:spPr/>
    </dgm:pt>
    <dgm:pt modelId="{6DADC9F4-5F31-4844-8226-524FE4AF9797}" type="pres">
      <dgm:prSet presAssocID="{8A0E6FFE-62AD-4919-A922-833A52B464FE}" presName="Name13" presStyleLbl="parChTrans1D2" presStyleIdx="0" presStyleCnt="7"/>
      <dgm:spPr/>
      <dgm:t>
        <a:bodyPr/>
        <a:lstStyle/>
        <a:p>
          <a:endParaRPr lang="ru-RU"/>
        </a:p>
      </dgm:t>
    </dgm:pt>
    <dgm:pt modelId="{E0D4F04F-9F64-490F-9053-6055051BF02F}" type="pres">
      <dgm:prSet presAssocID="{8FEC154E-9DEF-42A3-9C2A-98CA036DEAB7}" presName="childText" presStyleLbl="bgAcc1" presStyleIdx="0" presStyleCnt="7" custScaleX="164202" custScaleY="3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5341F-85CA-410E-9269-D59A41170DF7}" type="pres">
      <dgm:prSet presAssocID="{A231D6AF-3485-4968-BBDF-D6AF45B9B3E0}" presName="Name13" presStyleLbl="parChTrans1D2" presStyleIdx="1" presStyleCnt="7"/>
      <dgm:spPr/>
      <dgm:t>
        <a:bodyPr/>
        <a:lstStyle/>
        <a:p>
          <a:endParaRPr lang="ru-RU"/>
        </a:p>
      </dgm:t>
    </dgm:pt>
    <dgm:pt modelId="{05422533-5058-4F2C-8C30-A1269271A653}" type="pres">
      <dgm:prSet presAssocID="{CA97A964-047A-4B48-BC8D-3C499415B4EA}" presName="childText" presStyleLbl="bgAcc1" presStyleIdx="1" presStyleCnt="7" custScaleX="164202" custScaleY="3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D8D76-4A99-4E15-AC45-387847F82E08}" type="pres">
      <dgm:prSet presAssocID="{CBDFCC37-12A8-477A-AF53-6389A195B8FF}" presName="Name13" presStyleLbl="parChTrans1D2" presStyleIdx="2" presStyleCnt="7"/>
      <dgm:spPr/>
      <dgm:t>
        <a:bodyPr/>
        <a:lstStyle/>
        <a:p>
          <a:endParaRPr lang="ru-RU"/>
        </a:p>
      </dgm:t>
    </dgm:pt>
    <dgm:pt modelId="{ABA4C005-49C0-47F9-9938-0F70BEBB51C4}" type="pres">
      <dgm:prSet presAssocID="{8A9D2D22-C4F0-4D9C-8DC5-1A2D39B70343}" presName="childText" presStyleLbl="bgAcc1" presStyleIdx="2" presStyleCnt="7" custScaleX="163555" custScaleY="48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AF7F57-BD9F-420F-A713-92AADB879F9C}" type="pres">
      <dgm:prSet presAssocID="{C0CA8AFA-3D1F-4B1A-8D66-EC5E12B58025}" presName="Name13" presStyleLbl="parChTrans1D2" presStyleIdx="3" presStyleCnt="7"/>
      <dgm:spPr/>
      <dgm:t>
        <a:bodyPr/>
        <a:lstStyle/>
        <a:p>
          <a:endParaRPr lang="ru-RU"/>
        </a:p>
      </dgm:t>
    </dgm:pt>
    <dgm:pt modelId="{193EBE94-B459-4010-B4CA-46D84B4BD028}" type="pres">
      <dgm:prSet presAssocID="{BB4CD3F2-8053-4B8F-B00D-C8400BF6485C}" presName="childText" presStyleLbl="bgAcc1" presStyleIdx="3" presStyleCnt="7" custScaleX="160322" custScaleY="40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F10146-70AF-43A2-95FB-FDA013E20069}" type="pres">
      <dgm:prSet presAssocID="{A8040FEA-C228-49C6-B81E-D3D773A87E62}" presName="root" presStyleCnt="0"/>
      <dgm:spPr/>
    </dgm:pt>
    <dgm:pt modelId="{DC46DE76-DCBF-4208-A8EB-FD0BA9053739}" type="pres">
      <dgm:prSet presAssocID="{A8040FEA-C228-49C6-B81E-D3D773A87E62}" presName="rootComposite" presStyleCnt="0"/>
      <dgm:spPr/>
    </dgm:pt>
    <dgm:pt modelId="{02B4039A-0BEE-43C1-92AD-0FC8738D8801}" type="pres">
      <dgm:prSet presAssocID="{A8040FEA-C228-49C6-B81E-D3D773A87E62}" presName="rootText" presStyleLbl="node1" presStyleIdx="1" presStyleCnt="2" custScaleX="180789" custScaleY="61493"/>
      <dgm:spPr/>
      <dgm:t>
        <a:bodyPr/>
        <a:lstStyle/>
        <a:p>
          <a:endParaRPr lang="ru-RU"/>
        </a:p>
      </dgm:t>
    </dgm:pt>
    <dgm:pt modelId="{5DD72489-6F00-4EDB-9199-8819456CC728}" type="pres">
      <dgm:prSet presAssocID="{A8040FEA-C228-49C6-B81E-D3D773A87E62}" presName="rootConnector" presStyleLbl="node1" presStyleIdx="1" presStyleCnt="2"/>
      <dgm:spPr/>
      <dgm:t>
        <a:bodyPr/>
        <a:lstStyle/>
        <a:p>
          <a:endParaRPr lang="ru-RU"/>
        </a:p>
      </dgm:t>
    </dgm:pt>
    <dgm:pt modelId="{97BE5146-AE1A-4E52-8047-125412D98308}" type="pres">
      <dgm:prSet presAssocID="{A8040FEA-C228-49C6-B81E-D3D773A87E62}" presName="childShape" presStyleCnt="0"/>
      <dgm:spPr/>
    </dgm:pt>
    <dgm:pt modelId="{CCF781A6-6F0D-43C8-8057-9B4E8E957D9F}" type="pres">
      <dgm:prSet presAssocID="{CE772A6D-3782-4F72-B9BF-86C99936F39F}" presName="Name13" presStyleLbl="parChTrans1D2" presStyleIdx="4" presStyleCnt="7"/>
      <dgm:spPr/>
      <dgm:t>
        <a:bodyPr/>
        <a:lstStyle/>
        <a:p>
          <a:endParaRPr lang="ru-RU"/>
        </a:p>
      </dgm:t>
    </dgm:pt>
    <dgm:pt modelId="{8B10A6AE-70DA-4784-8F73-019D69269D5E}" type="pres">
      <dgm:prSet presAssocID="{B451943B-4BEE-4DE6-9D10-0E6330A90880}" presName="childText" presStyleLbl="bgAcc1" presStyleIdx="4" presStyleCnt="7" custScaleX="164202" custScaleY="3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90431-525C-47B3-AE70-6B901EC0F971}" type="pres">
      <dgm:prSet presAssocID="{39F3E9FE-EDBC-4489-B536-4239E206BB97}" presName="Name13" presStyleLbl="parChTrans1D2" presStyleIdx="5" presStyleCnt="7"/>
      <dgm:spPr/>
      <dgm:t>
        <a:bodyPr/>
        <a:lstStyle/>
        <a:p>
          <a:endParaRPr lang="ru-RU"/>
        </a:p>
      </dgm:t>
    </dgm:pt>
    <dgm:pt modelId="{E8C992AA-F746-44FD-BC75-FBF156EFB93F}" type="pres">
      <dgm:prSet presAssocID="{C748A1E5-C28C-42AF-96CE-64F6598AE6BD}" presName="childText" presStyleLbl="bgAcc1" presStyleIdx="5" presStyleCnt="7" custScaleX="164202" custScaleY="39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DAA9C9-89E2-48F8-A679-7B2C995C0138}" type="pres">
      <dgm:prSet presAssocID="{0A9418ED-5EAE-40BB-AA64-1E2D57A53F1A}" presName="Name13" presStyleLbl="parChTrans1D2" presStyleIdx="6" presStyleCnt="7"/>
      <dgm:spPr/>
      <dgm:t>
        <a:bodyPr/>
        <a:lstStyle/>
        <a:p>
          <a:endParaRPr lang="ru-RU"/>
        </a:p>
      </dgm:t>
    </dgm:pt>
    <dgm:pt modelId="{9D538D89-7002-49C5-938F-9623CFCE2007}" type="pres">
      <dgm:prSet presAssocID="{CA9E29CE-FF83-4246-A8D6-BC13BC87F1DB}" presName="childText" presStyleLbl="bgAcc1" presStyleIdx="6" presStyleCnt="7" custScaleX="172132" custScaleY="61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D8C95-9DA6-4014-9017-9C34055EEDAD}" type="presOf" srcId="{CBDFCC37-12A8-477A-AF53-6389A195B8FF}" destId="{41ED8D76-4A99-4E15-AC45-387847F82E08}" srcOrd="0" destOrd="0" presId="urn:microsoft.com/office/officeart/2005/8/layout/hierarchy3"/>
    <dgm:cxn modelId="{2C445017-9170-47FF-8D67-1E436303FE04}" srcId="{06F5AAD4-D014-4EFC-92C1-3F2AF6DB97DA}" destId="{A8040FEA-C228-49C6-B81E-D3D773A87E62}" srcOrd="1" destOrd="0" parTransId="{F30CF713-F45E-44F2-A1EA-CD8B1FAB2F55}" sibTransId="{878D932A-0326-4237-9EF3-6DFE8DE00AC6}"/>
    <dgm:cxn modelId="{A05982F7-68A3-440E-9090-2D4A4502E2BD}" type="presOf" srcId="{CA97A964-047A-4B48-BC8D-3C499415B4EA}" destId="{05422533-5058-4F2C-8C30-A1269271A653}" srcOrd="0" destOrd="0" presId="urn:microsoft.com/office/officeart/2005/8/layout/hierarchy3"/>
    <dgm:cxn modelId="{F5F5B1A4-0A08-4ED4-BB73-FE60275AAEFB}" type="presOf" srcId="{A231D6AF-3485-4968-BBDF-D6AF45B9B3E0}" destId="{2055341F-85CA-410E-9269-D59A41170DF7}" srcOrd="0" destOrd="0" presId="urn:microsoft.com/office/officeart/2005/8/layout/hierarchy3"/>
    <dgm:cxn modelId="{64B5DB45-9B16-4BA0-812B-B2A5775954C7}" type="presOf" srcId="{8FEC154E-9DEF-42A3-9C2A-98CA036DEAB7}" destId="{E0D4F04F-9F64-490F-9053-6055051BF02F}" srcOrd="0" destOrd="0" presId="urn:microsoft.com/office/officeart/2005/8/layout/hierarchy3"/>
    <dgm:cxn modelId="{08F0654D-9FAF-4A4B-8E51-4113F57AD316}" type="presOf" srcId="{CE772A6D-3782-4F72-B9BF-86C99936F39F}" destId="{CCF781A6-6F0D-43C8-8057-9B4E8E957D9F}" srcOrd="0" destOrd="0" presId="urn:microsoft.com/office/officeart/2005/8/layout/hierarchy3"/>
    <dgm:cxn modelId="{3EEA30C0-6942-4DA7-844C-8C3DA89DB329}" srcId="{A8040FEA-C228-49C6-B81E-D3D773A87E62}" destId="{C748A1E5-C28C-42AF-96CE-64F6598AE6BD}" srcOrd="1" destOrd="0" parTransId="{39F3E9FE-EDBC-4489-B536-4239E206BB97}" sibTransId="{A92A680C-33E6-4351-943C-692AC8113EC4}"/>
    <dgm:cxn modelId="{B862A088-F833-4543-AA41-F00728D778D7}" srcId="{A8040FEA-C228-49C6-B81E-D3D773A87E62}" destId="{CA9E29CE-FF83-4246-A8D6-BC13BC87F1DB}" srcOrd="2" destOrd="0" parTransId="{0A9418ED-5EAE-40BB-AA64-1E2D57A53F1A}" sibTransId="{B5B2B110-4FE0-4FFF-AAA9-684035CDC458}"/>
    <dgm:cxn modelId="{0B99C1E2-A1B7-4578-ABF9-E449E3C6E2C2}" type="presOf" srcId="{39F3E9FE-EDBC-4489-B536-4239E206BB97}" destId="{BDB90431-525C-47B3-AE70-6B901EC0F971}" srcOrd="0" destOrd="0" presId="urn:microsoft.com/office/officeart/2005/8/layout/hierarchy3"/>
    <dgm:cxn modelId="{F25613CE-3B39-48C3-94F8-6D5C193C7A6F}" type="presOf" srcId="{06F5AAD4-D014-4EFC-92C1-3F2AF6DB97DA}" destId="{F4BC22CB-DCE2-4056-8272-516D39B58B99}" srcOrd="0" destOrd="0" presId="urn:microsoft.com/office/officeart/2005/8/layout/hierarchy3"/>
    <dgm:cxn modelId="{63382D00-16FE-4067-8600-5FDA1D1C900A}" srcId="{A8040FEA-C228-49C6-B81E-D3D773A87E62}" destId="{B451943B-4BEE-4DE6-9D10-0E6330A90880}" srcOrd="0" destOrd="0" parTransId="{CE772A6D-3782-4F72-B9BF-86C99936F39F}" sibTransId="{334295F8-84DF-4B09-B184-ABDBC986AE27}"/>
    <dgm:cxn modelId="{CFFABEFA-2410-4A2E-AB81-2929BD4F5A28}" type="presOf" srcId="{0A9418ED-5EAE-40BB-AA64-1E2D57A53F1A}" destId="{D0DAA9C9-89E2-48F8-A679-7B2C995C0138}" srcOrd="0" destOrd="0" presId="urn:microsoft.com/office/officeart/2005/8/layout/hierarchy3"/>
    <dgm:cxn modelId="{BAB870FC-3A62-48F9-94E5-21F0CC23E043}" srcId="{06F5AAD4-D014-4EFC-92C1-3F2AF6DB97DA}" destId="{1BB9C86A-21DC-4752-8B4D-57DCC50F22ED}" srcOrd="0" destOrd="0" parTransId="{D557B43B-BC19-46C4-BF5A-D298B2A7413F}" sibTransId="{7B8562E6-B6AD-4315-99D5-591D6908521F}"/>
    <dgm:cxn modelId="{2AEE445F-EDFC-4E8B-8B2F-E18612C9F45A}" srcId="{1BB9C86A-21DC-4752-8B4D-57DCC50F22ED}" destId="{8A9D2D22-C4F0-4D9C-8DC5-1A2D39B70343}" srcOrd="2" destOrd="0" parTransId="{CBDFCC37-12A8-477A-AF53-6389A195B8FF}" sibTransId="{9095BAD1-8582-4BA6-BF49-B551060DD013}"/>
    <dgm:cxn modelId="{51AC0264-31AF-4B87-BB6B-BB13F79598EF}" type="presOf" srcId="{A8040FEA-C228-49C6-B81E-D3D773A87E62}" destId="{02B4039A-0BEE-43C1-92AD-0FC8738D8801}" srcOrd="0" destOrd="0" presId="urn:microsoft.com/office/officeart/2005/8/layout/hierarchy3"/>
    <dgm:cxn modelId="{E79F136E-1425-4F22-AE54-A29F8B3F5888}" type="presOf" srcId="{1BB9C86A-21DC-4752-8B4D-57DCC50F22ED}" destId="{3602AFF7-02AF-4B3A-B8C7-E0FFDA5BDCD5}" srcOrd="0" destOrd="0" presId="urn:microsoft.com/office/officeart/2005/8/layout/hierarchy3"/>
    <dgm:cxn modelId="{01DFE19F-4ABB-440F-9E12-158E4E7DED76}" srcId="{1BB9C86A-21DC-4752-8B4D-57DCC50F22ED}" destId="{8FEC154E-9DEF-42A3-9C2A-98CA036DEAB7}" srcOrd="0" destOrd="0" parTransId="{8A0E6FFE-62AD-4919-A922-833A52B464FE}" sibTransId="{F071503F-E1A3-47B9-A675-83AFFBE06A2F}"/>
    <dgm:cxn modelId="{BF53B781-7587-4505-9688-DE7C944C9DE0}" type="presOf" srcId="{CA9E29CE-FF83-4246-A8D6-BC13BC87F1DB}" destId="{9D538D89-7002-49C5-938F-9623CFCE2007}" srcOrd="0" destOrd="0" presId="urn:microsoft.com/office/officeart/2005/8/layout/hierarchy3"/>
    <dgm:cxn modelId="{0A842E6C-B407-4B90-BABA-B6A0A8D91CE0}" type="presOf" srcId="{1BB9C86A-21DC-4752-8B4D-57DCC50F22ED}" destId="{3D7ABD68-25BD-4404-96EE-ED6294389EFF}" srcOrd="1" destOrd="0" presId="urn:microsoft.com/office/officeart/2005/8/layout/hierarchy3"/>
    <dgm:cxn modelId="{1D681A9F-0F29-447E-BC39-A897D48D86DC}" type="presOf" srcId="{B451943B-4BEE-4DE6-9D10-0E6330A90880}" destId="{8B10A6AE-70DA-4784-8F73-019D69269D5E}" srcOrd="0" destOrd="0" presId="urn:microsoft.com/office/officeart/2005/8/layout/hierarchy3"/>
    <dgm:cxn modelId="{3D601A3E-E8D4-467A-807B-49C15209F0BB}" srcId="{1BB9C86A-21DC-4752-8B4D-57DCC50F22ED}" destId="{BB4CD3F2-8053-4B8F-B00D-C8400BF6485C}" srcOrd="3" destOrd="0" parTransId="{C0CA8AFA-3D1F-4B1A-8D66-EC5E12B58025}" sibTransId="{9E5DBF38-93EE-4735-A5A8-9D40A2FD42E3}"/>
    <dgm:cxn modelId="{4D74ACEB-773A-4C8C-B950-112D9F9644AF}" type="presOf" srcId="{C748A1E5-C28C-42AF-96CE-64F6598AE6BD}" destId="{E8C992AA-F746-44FD-BC75-FBF156EFB93F}" srcOrd="0" destOrd="0" presId="urn:microsoft.com/office/officeart/2005/8/layout/hierarchy3"/>
    <dgm:cxn modelId="{B76EBB53-F08A-4627-97EB-1B4D858E5F34}" type="presOf" srcId="{8A9D2D22-C4F0-4D9C-8DC5-1A2D39B70343}" destId="{ABA4C005-49C0-47F9-9938-0F70BEBB51C4}" srcOrd="0" destOrd="0" presId="urn:microsoft.com/office/officeart/2005/8/layout/hierarchy3"/>
    <dgm:cxn modelId="{2454E3F9-F6E6-4E13-982D-1274042A41C9}" type="presOf" srcId="{BB4CD3F2-8053-4B8F-B00D-C8400BF6485C}" destId="{193EBE94-B459-4010-B4CA-46D84B4BD028}" srcOrd="0" destOrd="0" presId="urn:microsoft.com/office/officeart/2005/8/layout/hierarchy3"/>
    <dgm:cxn modelId="{2AF107AB-ABE1-429A-9668-5C1DE2F0088D}" type="presOf" srcId="{C0CA8AFA-3D1F-4B1A-8D66-EC5E12B58025}" destId="{D9AF7F57-BD9F-420F-A713-92AADB879F9C}" srcOrd="0" destOrd="0" presId="urn:microsoft.com/office/officeart/2005/8/layout/hierarchy3"/>
    <dgm:cxn modelId="{C4220332-D44E-47C5-8E8B-9039AC0826E5}" srcId="{1BB9C86A-21DC-4752-8B4D-57DCC50F22ED}" destId="{CA97A964-047A-4B48-BC8D-3C499415B4EA}" srcOrd="1" destOrd="0" parTransId="{A231D6AF-3485-4968-BBDF-D6AF45B9B3E0}" sibTransId="{B0A609C6-5237-4EA6-86AD-D1ABCD3D5F96}"/>
    <dgm:cxn modelId="{CD6E81A5-D7F3-44C0-9FF2-8382284FFDDA}" type="presOf" srcId="{8A0E6FFE-62AD-4919-A922-833A52B464FE}" destId="{6DADC9F4-5F31-4844-8226-524FE4AF9797}" srcOrd="0" destOrd="0" presId="urn:microsoft.com/office/officeart/2005/8/layout/hierarchy3"/>
    <dgm:cxn modelId="{432D9B12-2612-4321-A993-834601CF8A5B}" type="presOf" srcId="{A8040FEA-C228-49C6-B81E-D3D773A87E62}" destId="{5DD72489-6F00-4EDB-9199-8819456CC728}" srcOrd="1" destOrd="0" presId="urn:microsoft.com/office/officeart/2005/8/layout/hierarchy3"/>
    <dgm:cxn modelId="{1A541ADB-2F78-494D-83A5-5FA2F1CED797}" type="presParOf" srcId="{F4BC22CB-DCE2-4056-8272-516D39B58B99}" destId="{CF60FE22-A8C7-43CC-B02D-097E9C9B2C47}" srcOrd="0" destOrd="0" presId="urn:microsoft.com/office/officeart/2005/8/layout/hierarchy3"/>
    <dgm:cxn modelId="{3B499595-0B54-4160-B3C2-C5B95ED8A3E1}" type="presParOf" srcId="{CF60FE22-A8C7-43CC-B02D-097E9C9B2C47}" destId="{A8B6BB18-AE07-4FFC-9050-4636F2E469FA}" srcOrd="0" destOrd="0" presId="urn:microsoft.com/office/officeart/2005/8/layout/hierarchy3"/>
    <dgm:cxn modelId="{21C5E5FD-5982-4F1E-9D6C-6F2D6CF8069F}" type="presParOf" srcId="{A8B6BB18-AE07-4FFC-9050-4636F2E469FA}" destId="{3602AFF7-02AF-4B3A-B8C7-E0FFDA5BDCD5}" srcOrd="0" destOrd="0" presId="urn:microsoft.com/office/officeart/2005/8/layout/hierarchy3"/>
    <dgm:cxn modelId="{E1AB0A3D-9075-43CE-9C7C-6CBC83AD4796}" type="presParOf" srcId="{A8B6BB18-AE07-4FFC-9050-4636F2E469FA}" destId="{3D7ABD68-25BD-4404-96EE-ED6294389EFF}" srcOrd="1" destOrd="0" presId="urn:microsoft.com/office/officeart/2005/8/layout/hierarchy3"/>
    <dgm:cxn modelId="{090B766A-24FF-4663-A14D-A097CD07A1F4}" type="presParOf" srcId="{CF60FE22-A8C7-43CC-B02D-097E9C9B2C47}" destId="{B596A9E9-3E3D-4A9D-BA23-68BA8BFD3F5F}" srcOrd="1" destOrd="0" presId="urn:microsoft.com/office/officeart/2005/8/layout/hierarchy3"/>
    <dgm:cxn modelId="{7C7CC5AC-4FC6-433D-846D-033870F37A0F}" type="presParOf" srcId="{B596A9E9-3E3D-4A9D-BA23-68BA8BFD3F5F}" destId="{6DADC9F4-5F31-4844-8226-524FE4AF9797}" srcOrd="0" destOrd="0" presId="urn:microsoft.com/office/officeart/2005/8/layout/hierarchy3"/>
    <dgm:cxn modelId="{7AF41A0F-169A-49E5-B09D-5A1BD3F4B19C}" type="presParOf" srcId="{B596A9E9-3E3D-4A9D-BA23-68BA8BFD3F5F}" destId="{E0D4F04F-9F64-490F-9053-6055051BF02F}" srcOrd="1" destOrd="0" presId="urn:microsoft.com/office/officeart/2005/8/layout/hierarchy3"/>
    <dgm:cxn modelId="{A3B3C87F-3901-4114-9881-DBA588FE626C}" type="presParOf" srcId="{B596A9E9-3E3D-4A9D-BA23-68BA8BFD3F5F}" destId="{2055341F-85CA-410E-9269-D59A41170DF7}" srcOrd="2" destOrd="0" presId="urn:microsoft.com/office/officeart/2005/8/layout/hierarchy3"/>
    <dgm:cxn modelId="{6E9B0353-C384-4DD0-A9B2-B8801817E6E7}" type="presParOf" srcId="{B596A9E9-3E3D-4A9D-BA23-68BA8BFD3F5F}" destId="{05422533-5058-4F2C-8C30-A1269271A653}" srcOrd="3" destOrd="0" presId="urn:microsoft.com/office/officeart/2005/8/layout/hierarchy3"/>
    <dgm:cxn modelId="{748FC13E-9E27-48D1-971D-6758A4A5D0E1}" type="presParOf" srcId="{B596A9E9-3E3D-4A9D-BA23-68BA8BFD3F5F}" destId="{41ED8D76-4A99-4E15-AC45-387847F82E08}" srcOrd="4" destOrd="0" presId="urn:microsoft.com/office/officeart/2005/8/layout/hierarchy3"/>
    <dgm:cxn modelId="{78A6780A-22B0-464B-ADF4-4B40A6EC5016}" type="presParOf" srcId="{B596A9E9-3E3D-4A9D-BA23-68BA8BFD3F5F}" destId="{ABA4C005-49C0-47F9-9938-0F70BEBB51C4}" srcOrd="5" destOrd="0" presId="urn:microsoft.com/office/officeart/2005/8/layout/hierarchy3"/>
    <dgm:cxn modelId="{B1616A6F-705A-42A9-BA1A-76D8BAEF95BD}" type="presParOf" srcId="{B596A9E9-3E3D-4A9D-BA23-68BA8BFD3F5F}" destId="{D9AF7F57-BD9F-420F-A713-92AADB879F9C}" srcOrd="6" destOrd="0" presId="urn:microsoft.com/office/officeart/2005/8/layout/hierarchy3"/>
    <dgm:cxn modelId="{0F64B98C-A9A8-4443-A3BF-B1B4D8A52994}" type="presParOf" srcId="{B596A9E9-3E3D-4A9D-BA23-68BA8BFD3F5F}" destId="{193EBE94-B459-4010-B4CA-46D84B4BD028}" srcOrd="7" destOrd="0" presId="urn:microsoft.com/office/officeart/2005/8/layout/hierarchy3"/>
    <dgm:cxn modelId="{731FE008-2DCA-41C2-B20D-972C523B14B2}" type="presParOf" srcId="{F4BC22CB-DCE2-4056-8272-516D39B58B99}" destId="{6CF10146-70AF-43A2-95FB-FDA013E20069}" srcOrd="1" destOrd="0" presId="urn:microsoft.com/office/officeart/2005/8/layout/hierarchy3"/>
    <dgm:cxn modelId="{C815B48B-EBA5-4097-A211-6F1EC4955C22}" type="presParOf" srcId="{6CF10146-70AF-43A2-95FB-FDA013E20069}" destId="{DC46DE76-DCBF-4208-A8EB-FD0BA9053739}" srcOrd="0" destOrd="0" presId="urn:microsoft.com/office/officeart/2005/8/layout/hierarchy3"/>
    <dgm:cxn modelId="{C91FD763-8115-4ED0-B115-A581E5462922}" type="presParOf" srcId="{DC46DE76-DCBF-4208-A8EB-FD0BA9053739}" destId="{02B4039A-0BEE-43C1-92AD-0FC8738D8801}" srcOrd="0" destOrd="0" presId="urn:microsoft.com/office/officeart/2005/8/layout/hierarchy3"/>
    <dgm:cxn modelId="{4B0867E7-71BE-4B19-A0A6-2999234A02F7}" type="presParOf" srcId="{DC46DE76-DCBF-4208-A8EB-FD0BA9053739}" destId="{5DD72489-6F00-4EDB-9199-8819456CC728}" srcOrd="1" destOrd="0" presId="urn:microsoft.com/office/officeart/2005/8/layout/hierarchy3"/>
    <dgm:cxn modelId="{3BD6F5B4-0A7D-40DD-9D38-180E83B1868B}" type="presParOf" srcId="{6CF10146-70AF-43A2-95FB-FDA013E20069}" destId="{97BE5146-AE1A-4E52-8047-125412D98308}" srcOrd="1" destOrd="0" presId="urn:microsoft.com/office/officeart/2005/8/layout/hierarchy3"/>
    <dgm:cxn modelId="{F6214654-9F86-4370-98E7-D256D81CAE8A}" type="presParOf" srcId="{97BE5146-AE1A-4E52-8047-125412D98308}" destId="{CCF781A6-6F0D-43C8-8057-9B4E8E957D9F}" srcOrd="0" destOrd="0" presId="urn:microsoft.com/office/officeart/2005/8/layout/hierarchy3"/>
    <dgm:cxn modelId="{05A08771-FE0B-47E0-8AC8-CE06583A9B21}" type="presParOf" srcId="{97BE5146-AE1A-4E52-8047-125412D98308}" destId="{8B10A6AE-70DA-4784-8F73-019D69269D5E}" srcOrd="1" destOrd="0" presId="urn:microsoft.com/office/officeart/2005/8/layout/hierarchy3"/>
    <dgm:cxn modelId="{2DA94526-E8CD-4EE3-86F0-72E3BBF341E1}" type="presParOf" srcId="{97BE5146-AE1A-4E52-8047-125412D98308}" destId="{BDB90431-525C-47B3-AE70-6B901EC0F971}" srcOrd="2" destOrd="0" presId="urn:microsoft.com/office/officeart/2005/8/layout/hierarchy3"/>
    <dgm:cxn modelId="{52E9A801-0BB3-4E6A-8E46-8413434904EB}" type="presParOf" srcId="{97BE5146-AE1A-4E52-8047-125412D98308}" destId="{E8C992AA-F746-44FD-BC75-FBF156EFB93F}" srcOrd="3" destOrd="0" presId="urn:microsoft.com/office/officeart/2005/8/layout/hierarchy3"/>
    <dgm:cxn modelId="{813A25D7-8045-4575-A326-83B3E1B311E0}" type="presParOf" srcId="{97BE5146-AE1A-4E52-8047-125412D98308}" destId="{D0DAA9C9-89E2-48F8-A679-7B2C995C0138}" srcOrd="4" destOrd="0" presId="urn:microsoft.com/office/officeart/2005/8/layout/hierarchy3"/>
    <dgm:cxn modelId="{BDD57FDC-E327-4D10-A72E-C78A450EDB16}" type="presParOf" srcId="{97BE5146-AE1A-4E52-8047-125412D98308}" destId="{9D538D89-7002-49C5-938F-9623CFCE2007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02AFF7-02AF-4B3A-B8C7-E0FFDA5BDCD5}">
      <dsp:nvSpPr>
        <dsp:cNvPr id="0" name=""/>
        <dsp:cNvSpPr/>
      </dsp:nvSpPr>
      <dsp:spPr>
        <a:xfrm>
          <a:off x="6126" y="77097"/>
          <a:ext cx="3903128" cy="6637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Для пользователя</a:t>
          </a:r>
          <a:endParaRPr lang="ru-RU" sz="2400" kern="1200" dirty="0"/>
        </a:p>
      </dsp:txBody>
      <dsp:txXfrm>
        <a:off x="6126" y="77097"/>
        <a:ext cx="3903128" cy="663798"/>
      </dsp:txXfrm>
    </dsp:sp>
    <dsp:sp modelId="{6DADC9F4-5F31-4844-8226-524FE4AF9797}">
      <dsp:nvSpPr>
        <dsp:cNvPr id="0" name=""/>
        <dsp:cNvSpPr/>
      </dsp:nvSpPr>
      <dsp:spPr>
        <a:xfrm>
          <a:off x="396439" y="740896"/>
          <a:ext cx="390312" cy="485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5686"/>
              </a:lnTo>
              <a:lnTo>
                <a:pt x="390312" y="485686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D4F04F-9F64-490F-9053-6055051BF02F}">
      <dsp:nvSpPr>
        <dsp:cNvPr id="0" name=""/>
        <dsp:cNvSpPr/>
      </dsp:nvSpPr>
      <dsp:spPr>
        <a:xfrm>
          <a:off x="786752" y="1010764"/>
          <a:ext cx="2836020" cy="431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Удобная навигация</a:t>
          </a:r>
        </a:p>
      </dsp:txBody>
      <dsp:txXfrm>
        <a:off x="786752" y="1010764"/>
        <a:ext cx="2836020" cy="431637"/>
      </dsp:txXfrm>
    </dsp:sp>
    <dsp:sp modelId="{2055341F-85CA-410E-9269-D59A41170DF7}">
      <dsp:nvSpPr>
        <dsp:cNvPr id="0" name=""/>
        <dsp:cNvSpPr/>
      </dsp:nvSpPr>
      <dsp:spPr>
        <a:xfrm>
          <a:off x="396439" y="740896"/>
          <a:ext cx="390312" cy="1187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7191"/>
              </a:lnTo>
              <a:lnTo>
                <a:pt x="390312" y="1187191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422533-5058-4F2C-8C30-A1269271A653}">
      <dsp:nvSpPr>
        <dsp:cNvPr id="0" name=""/>
        <dsp:cNvSpPr/>
      </dsp:nvSpPr>
      <dsp:spPr>
        <a:xfrm>
          <a:off x="786752" y="1712269"/>
          <a:ext cx="2836020" cy="431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980000"/>
              <a:satOff val="-16667"/>
              <a:lumOff val="7255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Интуитивное меню</a:t>
          </a:r>
          <a:endParaRPr lang="ru-RU" sz="1600" kern="1200" dirty="0"/>
        </a:p>
      </dsp:txBody>
      <dsp:txXfrm>
        <a:off x="786752" y="1712269"/>
        <a:ext cx="2836020" cy="431637"/>
      </dsp:txXfrm>
    </dsp:sp>
    <dsp:sp modelId="{41ED8D76-4A99-4E15-AC45-387847F82E08}">
      <dsp:nvSpPr>
        <dsp:cNvPr id="0" name=""/>
        <dsp:cNvSpPr/>
      </dsp:nvSpPr>
      <dsp:spPr>
        <a:xfrm>
          <a:off x="396439" y="740896"/>
          <a:ext cx="390312" cy="1933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3299"/>
              </a:lnTo>
              <a:lnTo>
                <a:pt x="390312" y="1933299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A4C005-49C0-47F9-9938-0F70BEBB51C4}">
      <dsp:nvSpPr>
        <dsp:cNvPr id="0" name=""/>
        <dsp:cNvSpPr/>
      </dsp:nvSpPr>
      <dsp:spPr>
        <a:xfrm>
          <a:off x="786752" y="2413774"/>
          <a:ext cx="2824845" cy="5208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3960001"/>
              <a:satOff val="-33333"/>
              <a:lumOff val="1451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Ненавязчивый дизайн</a:t>
          </a:r>
          <a:endParaRPr lang="ru-RU" sz="1600" kern="1200" dirty="0"/>
        </a:p>
      </dsp:txBody>
      <dsp:txXfrm>
        <a:off x="786752" y="2413774"/>
        <a:ext cx="2824845" cy="520844"/>
      </dsp:txXfrm>
    </dsp:sp>
    <dsp:sp modelId="{D9AF7F57-BD9F-420F-A713-92AADB879F9C}">
      <dsp:nvSpPr>
        <dsp:cNvPr id="0" name=""/>
        <dsp:cNvSpPr/>
      </dsp:nvSpPr>
      <dsp:spPr>
        <a:xfrm>
          <a:off x="396439" y="740896"/>
          <a:ext cx="390312" cy="2680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0185"/>
              </a:lnTo>
              <a:lnTo>
                <a:pt x="390312" y="2680185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3EBE94-B459-4010-B4CA-46D84B4BD028}">
      <dsp:nvSpPr>
        <dsp:cNvPr id="0" name=""/>
        <dsp:cNvSpPr/>
      </dsp:nvSpPr>
      <dsp:spPr>
        <a:xfrm>
          <a:off x="786752" y="3204486"/>
          <a:ext cx="2769006" cy="4331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5940001"/>
              <a:satOff val="-50000"/>
              <a:lumOff val="21765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Удобный функционал</a:t>
          </a:r>
          <a:endParaRPr lang="ru-RU" sz="1600" kern="1200" dirty="0"/>
        </a:p>
      </dsp:txBody>
      <dsp:txXfrm>
        <a:off x="786752" y="3204486"/>
        <a:ext cx="2769006" cy="433191"/>
      </dsp:txXfrm>
    </dsp:sp>
    <dsp:sp modelId="{02B4039A-0BEE-43C1-92AD-0FC8738D8801}">
      <dsp:nvSpPr>
        <dsp:cNvPr id="0" name=""/>
        <dsp:cNvSpPr/>
      </dsp:nvSpPr>
      <dsp:spPr>
        <a:xfrm>
          <a:off x="4448990" y="77097"/>
          <a:ext cx="3903128" cy="6637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1880003"/>
                <a:satOff val="-100000"/>
                <a:lumOff val="43530"/>
                <a:alphaOff val="0"/>
                <a:lumMod val="95000"/>
              </a:schemeClr>
            </a:gs>
            <a:gs pos="100000">
              <a:schemeClr val="accent2">
                <a:hueOff val="-11880003"/>
                <a:satOff val="-100000"/>
                <a:lumOff val="4353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-11880003"/>
              <a:satOff val="-100000"/>
              <a:lumOff val="4353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Для администратора</a:t>
          </a:r>
          <a:endParaRPr lang="ru-RU" sz="2400" kern="1200" dirty="0"/>
        </a:p>
      </dsp:txBody>
      <dsp:txXfrm>
        <a:off x="4448990" y="77097"/>
        <a:ext cx="3903128" cy="663798"/>
      </dsp:txXfrm>
    </dsp:sp>
    <dsp:sp modelId="{CCF781A6-6F0D-43C8-8057-9B4E8E957D9F}">
      <dsp:nvSpPr>
        <dsp:cNvPr id="0" name=""/>
        <dsp:cNvSpPr/>
      </dsp:nvSpPr>
      <dsp:spPr>
        <a:xfrm>
          <a:off x="4839303" y="740896"/>
          <a:ext cx="390312" cy="485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5686"/>
              </a:lnTo>
              <a:lnTo>
                <a:pt x="390312" y="485686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0A6AE-70DA-4784-8F73-019D69269D5E}">
      <dsp:nvSpPr>
        <dsp:cNvPr id="0" name=""/>
        <dsp:cNvSpPr/>
      </dsp:nvSpPr>
      <dsp:spPr>
        <a:xfrm>
          <a:off x="5229616" y="1010764"/>
          <a:ext cx="2836020" cy="431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7920002"/>
              <a:satOff val="-66667"/>
              <a:lumOff val="2902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Простое администрирование</a:t>
          </a:r>
          <a:endParaRPr lang="ru-RU" sz="1600" kern="1200" dirty="0"/>
        </a:p>
      </dsp:txBody>
      <dsp:txXfrm>
        <a:off x="5229616" y="1010764"/>
        <a:ext cx="2836020" cy="431637"/>
      </dsp:txXfrm>
    </dsp:sp>
    <dsp:sp modelId="{BDB90431-525C-47B3-AE70-6B901EC0F971}">
      <dsp:nvSpPr>
        <dsp:cNvPr id="0" name=""/>
        <dsp:cNvSpPr/>
      </dsp:nvSpPr>
      <dsp:spPr>
        <a:xfrm>
          <a:off x="4839303" y="740896"/>
          <a:ext cx="390312" cy="1187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7191"/>
              </a:lnTo>
              <a:lnTo>
                <a:pt x="390312" y="1187191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C992AA-F746-44FD-BC75-FBF156EFB93F}">
      <dsp:nvSpPr>
        <dsp:cNvPr id="0" name=""/>
        <dsp:cNvSpPr/>
      </dsp:nvSpPr>
      <dsp:spPr>
        <a:xfrm>
          <a:off x="5229616" y="1712269"/>
          <a:ext cx="2836020" cy="4316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9900002"/>
              <a:satOff val="-83333"/>
              <a:lumOff val="36275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 привязки к разработчику</a:t>
          </a:r>
          <a:endParaRPr lang="ru-RU" sz="1600" kern="1200" dirty="0"/>
        </a:p>
      </dsp:txBody>
      <dsp:txXfrm>
        <a:off x="5229616" y="1712269"/>
        <a:ext cx="2836020" cy="431637"/>
      </dsp:txXfrm>
    </dsp:sp>
    <dsp:sp modelId="{D0DAA9C9-89E2-48F8-A679-7B2C995C0138}">
      <dsp:nvSpPr>
        <dsp:cNvPr id="0" name=""/>
        <dsp:cNvSpPr/>
      </dsp:nvSpPr>
      <dsp:spPr>
        <a:xfrm>
          <a:off x="4839303" y="740896"/>
          <a:ext cx="390312" cy="20047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4739"/>
              </a:lnTo>
              <a:lnTo>
                <a:pt x="390312" y="2004739"/>
              </a:lnTo>
            </a:path>
          </a:pathLst>
        </a:custGeom>
        <a:noFill/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538D89-7002-49C5-938F-9623CFCE2007}">
      <dsp:nvSpPr>
        <dsp:cNvPr id="0" name=""/>
        <dsp:cNvSpPr/>
      </dsp:nvSpPr>
      <dsp:spPr>
        <a:xfrm>
          <a:off x="5229616" y="2413774"/>
          <a:ext cx="2972983" cy="6637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-11880003"/>
              <a:satOff val="-100000"/>
              <a:lumOff val="4353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Возможность расширения функционала</a:t>
          </a:r>
          <a:endParaRPr lang="ru-RU" sz="1600" kern="1200" dirty="0"/>
        </a:p>
      </dsp:txBody>
      <dsp:txXfrm>
        <a:off x="5229616" y="2413774"/>
        <a:ext cx="2972983" cy="6637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6C016-0145-4A21-8B24-9628BD05077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DD73B-1B3B-45B6-A4AA-402ABAF057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Номер слайда 3"/>
          <p:cNvSpPr txBox="1">
            <a:spLocks noGrp="1"/>
          </p:cNvSpPr>
          <p:nvPr/>
        </p:nvSpPr>
        <p:spPr bwMode="auto">
          <a:xfrm>
            <a:off x="3883852" y="8684899"/>
            <a:ext cx="2972547" cy="45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570" tIns="47785" rIns="95570" bIns="47785"/>
          <a:lstStyle/>
          <a:p>
            <a:fld id="{4B9B17B2-CD43-430B-A065-97894E225F9D}" type="slidenum">
              <a:rPr lang="ru-RU">
                <a:latin typeface="Calibri" pitchFamily="34" charset="0"/>
              </a:rPr>
              <a:pPr/>
              <a:t>16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Номер слайда 3"/>
          <p:cNvSpPr txBox="1">
            <a:spLocks noGrp="1"/>
          </p:cNvSpPr>
          <p:nvPr/>
        </p:nvSpPr>
        <p:spPr bwMode="auto">
          <a:xfrm>
            <a:off x="3883852" y="8684899"/>
            <a:ext cx="2972547" cy="45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570" tIns="47785" rIns="95570" bIns="47785"/>
          <a:lstStyle/>
          <a:p>
            <a:fld id="{4B9B17B2-CD43-430B-A065-97894E225F9D}" type="slidenum">
              <a:rPr lang="ru-RU">
                <a:latin typeface="Calibri" pitchFamily="34" charset="0"/>
              </a:rPr>
              <a:pPr/>
              <a:t>18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6" name="Номер слайда 3"/>
          <p:cNvSpPr txBox="1">
            <a:spLocks noGrp="1"/>
          </p:cNvSpPr>
          <p:nvPr/>
        </p:nvSpPr>
        <p:spPr bwMode="auto">
          <a:xfrm>
            <a:off x="3883852" y="8684899"/>
            <a:ext cx="2972547" cy="45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570" tIns="47785" rIns="95570" bIns="47785"/>
          <a:lstStyle/>
          <a:p>
            <a:fld id="{4B9B17B2-CD43-430B-A065-97894E225F9D}" type="slidenum">
              <a:rPr lang="ru-RU">
                <a:latin typeface="Calibri" pitchFamily="34" charset="0"/>
              </a:rPr>
              <a:pPr/>
              <a:t>21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07504" y="1242611"/>
            <a:ext cx="8999984" cy="5105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2135" y="139560"/>
            <a:ext cx="3797849" cy="1057192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-10944" y="6348011"/>
            <a:ext cx="9154943" cy="537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260648"/>
            <a:ext cx="5039544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 userDrawn="1"/>
        </p:nvSpPr>
        <p:spPr>
          <a:xfrm>
            <a:off x="5039544" y="260648"/>
            <a:ext cx="144016" cy="504056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Date Placeholder 3"/>
          <p:cNvSpPr txBox="1">
            <a:spLocks/>
          </p:cNvSpPr>
          <p:nvPr userDrawn="1"/>
        </p:nvSpPr>
        <p:spPr>
          <a:xfrm>
            <a:off x="4355976" y="6276851"/>
            <a:ext cx="4644008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(017) 331 63 42 ∙ (044) 711 11 97</a:t>
            </a:r>
          </a:p>
          <a:p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200" baseline="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2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www.webcom-academy.by ∙ info@webcom-academy.by</a:t>
            </a:r>
            <a:endParaRPr lang="ru-RU" sz="1200" b="1" kern="1200" baseline="0" dirty="0">
              <a:solidFill>
                <a:schemeClr val="bg1">
                  <a:lumMod val="95000"/>
                </a:schemeClr>
              </a:solidFill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179512" y="6432031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ru-RU" sz="16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©</a:t>
            </a:r>
            <a:r>
              <a:rPr lang="en-US" sz="16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 2015</a:t>
            </a:r>
            <a:endParaRPr lang="ru-RU" sz="1600" b="1" kern="1200" baseline="0" dirty="0">
              <a:solidFill>
                <a:schemeClr val="bg1">
                  <a:lumMod val="95000"/>
                </a:schemeClr>
              </a:solidFill>
              <a:latin typeface="Trebuchet M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>
                <a:solidFill>
                  <a:schemeClr val="bg1">
                    <a:lumMod val="75000"/>
                  </a:schemeClr>
                </a:solidFill>
              </a:rPr>
              <a:t>(017) 222 05 34 ∙ (044) 711 11 97</a:t>
            </a:r>
          </a:p>
          <a:p>
            <a:r>
              <a:rPr lang="en-US" smtClean="0">
                <a:solidFill>
                  <a:schemeClr val="bg1">
                    <a:lumMod val="75000"/>
                  </a:schemeClr>
                </a:solidFill>
              </a:rPr>
              <a:t>info@seolab.by</a:t>
            </a:r>
            <a:endParaRPr lang="ru-RU" smtClean="0">
              <a:solidFill>
                <a:schemeClr val="bg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32545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A3F5885D-364B-4102-BBD9-B3BE4F293623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EF85F8C3-A0E4-4DCB-A31C-F7222295E2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496" y="334720"/>
            <a:ext cx="4091065" cy="718016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23528" y="1196751"/>
            <a:ext cx="8491264" cy="43362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A3F5885D-364B-4102-BBD9-B3BE4F293623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EF85F8C3-A0E4-4DCB-A31C-F7222295E2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496" y="334720"/>
            <a:ext cx="4091065" cy="718016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23528" y="1196751"/>
            <a:ext cx="8491264" cy="43362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A3F5885D-364B-4102-BBD9-B3BE4F293623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EF85F8C3-A0E4-4DCB-A31C-F7222295E2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496" y="334720"/>
            <a:ext cx="4091065" cy="718016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23528" y="1196751"/>
            <a:ext cx="8491264" cy="43362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7126" y="260648"/>
            <a:ext cx="4102826" cy="720080"/>
          </a:xfrm>
        </p:spPr>
        <p:txBody>
          <a:bodyPr/>
          <a:lstStyle>
            <a:lvl1pPr algn="l">
              <a:defRPr sz="2400">
                <a:solidFill>
                  <a:schemeClr val="tx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95535" y="1196752"/>
            <a:ext cx="8091425" cy="43924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5496" y="334720"/>
            <a:ext cx="4091065" cy="718016"/>
          </a:xfrm>
        </p:spPr>
        <p:txBody>
          <a:bodyPr/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23528" y="1196751"/>
            <a:ext cx="8491264" cy="43362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72200" y="6165304"/>
            <a:ext cx="2514600" cy="620141"/>
          </a:xfrm>
          <a:prstGeom prst="rect">
            <a:avLst/>
          </a:prstGeom>
        </p:spPr>
        <p:txBody>
          <a:bodyPr/>
          <a:lstStyle/>
          <a:p>
            <a:fld id="{BC48F5C5-1D34-4037-9776-EC26E5E42ADC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2423FCF-9933-42D0-9DF5-2E8F136381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 txBox="1">
            <a:spLocks/>
          </p:cNvSpPr>
          <p:nvPr userDrawn="1"/>
        </p:nvSpPr>
        <p:spPr>
          <a:xfrm>
            <a:off x="6300192" y="6093296"/>
            <a:ext cx="2514600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800" b="0" smtClean="0">
                <a:solidFill>
                  <a:schemeClr val="bg1">
                    <a:lumMod val="95000"/>
                  </a:schemeClr>
                </a:solidFill>
              </a:rPr>
              <a:t>www.seolab.by</a:t>
            </a:r>
          </a:p>
          <a:p>
            <a:r>
              <a:rPr lang="en-US" smtClean="0"/>
              <a:t>(017) 222 05 34 ∙ (044) 711 11 97</a:t>
            </a:r>
          </a:p>
          <a:p>
            <a:r>
              <a:rPr lang="en-US" smtClean="0"/>
              <a:t>info@seolab.by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313" y="980728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2135" y="139560"/>
            <a:ext cx="3797849" cy="1057192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0" y="260648"/>
            <a:ext cx="5039544" cy="5040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>
            <a:off x="5039544" y="260648"/>
            <a:ext cx="144016" cy="504056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-10944" y="6348011"/>
            <a:ext cx="9154943" cy="5373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Date Placeholder 3"/>
          <p:cNvSpPr txBox="1">
            <a:spLocks/>
          </p:cNvSpPr>
          <p:nvPr/>
        </p:nvSpPr>
        <p:spPr>
          <a:xfrm>
            <a:off x="4355976" y="6276851"/>
            <a:ext cx="4644008" cy="5811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100" b="1" kern="1200" baseline="0">
                <a:solidFill>
                  <a:schemeClr val="bg1">
                    <a:lumMod val="85000"/>
                  </a:schemeClr>
                </a:solidFill>
                <a:latin typeface="Trebuchet MS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(017) 331 63 42 ∙ (044) 711 11 97</a:t>
            </a:r>
          </a:p>
          <a:p>
            <a:r>
              <a:rPr lang="en-US" sz="12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200" baseline="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2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www.webcom-academy.by ∙ info@webcom-academy.by</a:t>
            </a:r>
            <a:endParaRPr lang="ru-RU" sz="1200" b="1" kern="1200" baseline="0" dirty="0">
              <a:solidFill>
                <a:schemeClr val="bg1">
                  <a:lumMod val="95000"/>
                </a:schemeClr>
              </a:solidFill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9512" y="6432031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ru-RU" sz="16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©</a:t>
            </a:r>
            <a:r>
              <a:rPr lang="en-US" sz="1600" b="1" kern="1200" baseline="0" dirty="0" smtClean="0">
                <a:solidFill>
                  <a:schemeClr val="bg1">
                    <a:lumMod val="95000"/>
                  </a:schemeClr>
                </a:solidFill>
                <a:latin typeface="Trebuchet MS" pitchFamily="34" charset="0"/>
                <a:ea typeface="+mn-ea"/>
                <a:cs typeface="+mn-cs"/>
              </a:rPr>
              <a:t> 2015</a:t>
            </a:r>
            <a:endParaRPr lang="ru-RU" sz="1600" b="1" kern="1200" baseline="0" dirty="0">
              <a:solidFill>
                <a:schemeClr val="bg1">
                  <a:lumMod val="95000"/>
                </a:schemeClr>
              </a:solidFill>
              <a:latin typeface="Trebuchet MS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74" r:id="rId13"/>
    <p:sldLayoutId id="2147483675" r:id="rId14"/>
    <p:sldLayoutId id="2147483676" r:id="rId15"/>
  </p:sldLayoutIdLst>
  <p:transition/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lang="en-US" sz="4600" b="1" i="0" kern="1200" dirty="0">
          <a:solidFill>
            <a:schemeClr val="tx1">
              <a:lumMod val="7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rgbClr val="0093D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rgbClr val="FC890B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rgbClr val="69D100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rgbClr val="0093D2"/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ebcom-academy.by/help/library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Сергей Лысенко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132290"/>
            <a:ext cx="8136903" cy="17931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Готов ли Ваш сайт приносить прибыль?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325603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Ищите проблему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69" y="1245299"/>
            <a:ext cx="9123431" cy="461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Ищите проблему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220342"/>
            <a:ext cx="9144001" cy="4584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Термины, синонимы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8316416" cy="303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564904"/>
            <a:ext cx="8389440" cy="3166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b="30448"/>
          <a:stretch>
            <a:fillRect/>
          </a:stretch>
        </p:blipFill>
        <p:spPr bwMode="auto">
          <a:xfrm>
            <a:off x="251520" y="4263978"/>
            <a:ext cx="8064896" cy="175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Вторичная конкуренция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92896"/>
            <a:ext cx="26479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923928" y="3212976"/>
            <a:ext cx="194421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300" b="1" i="1" dirty="0" err="1" smtClean="0">
                <a:solidFill>
                  <a:srgbClr val="FF0000"/>
                </a:solidFill>
              </a:rPr>
              <a:t>vs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535813"/>
            <a:ext cx="2232248" cy="197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00808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Сначала добиваемся </a:t>
            </a:r>
            <a:r>
              <a:rPr lang="ru-RU" sz="4000" b="1" i="1" dirty="0" smtClean="0">
                <a:solidFill>
                  <a:srgbClr val="FF0000"/>
                </a:solidFill>
              </a:rPr>
              <a:t>снижения процента отказов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149080"/>
            <a:ext cx="757611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0070C0"/>
                </a:solidFill>
              </a:rPr>
              <a:t>И только </a:t>
            </a:r>
            <a:r>
              <a:rPr lang="ru-RU" sz="4000" b="1" i="1" dirty="0" smtClean="0">
                <a:solidFill>
                  <a:srgbClr val="0070C0"/>
                </a:solidFill>
              </a:rPr>
              <a:t>потом думаем про</a:t>
            </a:r>
          </a:p>
          <a:p>
            <a:r>
              <a:rPr lang="ru-RU" sz="4000" b="1" i="1" dirty="0" smtClean="0">
                <a:solidFill>
                  <a:srgbClr val="0070C0"/>
                </a:solidFill>
              </a:rPr>
              <a:t> </a:t>
            </a:r>
            <a:r>
              <a:rPr lang="ru-RU" sz="4000" b="1" i="1" dirty="0">
                <a:solidFill>
                  <a:srgbClr val="0070C0"/>
                </a:solidFill>
              </a:rPr>
              <a:t>вовлечение.</a:t>
            </a: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 мы в </a:t>
            </a:r>
            <a:r>
              <a:rPr lang="ru-RU" dirty="0" err="1" smtClean="0"/>
              <a:t>ТОПе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323528" y="1124744"/>
            <a:ext cx="8162907" cy="2016224"/>
            <a:chOff x="395536" y="1268760"/>
            <a:chExt cx="8162907" cy="2016224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536" y="1772816"/>
              <a:ext cx="8162907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4"/>
            <p:cNvSpPr txBox="1"/>
            <p:nvPr/>
          </p:nvSpPr>
          <p:spPr>
            <a:xfrm>
              <a:off x="395536" y="1268760"/>
              <a:ext cx="6092758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500" b="1" dirty="0" smtClean="0">
                  <a:solidFill>
                    <a:srgbClr val="0070C0"/>
                  </a:solidFill>
                  <a:latin typeface="Calibri" pitchFamily="34" charset="0"/>
                </a:rPr>
                <a:t>Обычно</a:t>
              </a:r>
              <a:r>
                <a:rPr lang="ru-RU" sz="2500" b="1" dirty="0" smtClean="0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500" b="1" dirty="0" smtClean="0">
                  <a:solidFill>
                    <a:srgbClr val="FF0000"/>
                  </a:solidFill>
                  <a:latin typeface="Calibri" pitchFamily="34" charset="0"/>
                </a:rPr>
                <a:t>бывает</a:t>
              </a:r>
              <a:r>
                <a:rPr lang="ru-RU" sz="2500" b="1" dirty="0" smtClean="0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500" b="1" dirty="0" smtClean="0">
                  <a:solidFill>
                    <a:srgbClr val="0070C0"/>
                  </a:solidFill>
                  <a:latin typeface="Calibri" pitchFamily="34" charset="0"/>
                </a:rPr>
                <a:t>так, а порой и </a:t>
              </a:r>
              <a:r>
                <a:rPr lang="ru-RU" sz="2500" b="1" dirty="0" smtClean="0">
                  <a:solidFill>
                    <a:srgbClr val="FF0000"/>
                  </a:solidFill>
                  <a:latin typeface="Calibri" pitchFamily="34" charset="0"/>
                </a:rPr>
                <a:t>много хуже</a:t>
              </a:r>
              <a:endParaRPr lang="ru-RU" sz="2500" b="1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23527" y="3717032"/>
            <a:ext cx="8208913" cy="1819654"/>
            <a:chOff x="323527" y="3717032"/>
            <a:chExt cx="8208913" cy="1819654"/>
          </a:xfrm>
        </p:grpSpPr>
        <p:sp>
          <p:nvSpPr>
            <p:cNvPr id="7" name="TextBox 6"/>
            <p:cNvSpPr txBox="1"/>
            <p:nvPr/>
          </p:nvSpPr>
          <p:spPr>
            <a:xfrm>
              <a:off x="455439" y="3717032"/>
              <a:ext cx="5124673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500" b="1" dirty="0" smtClean="0">
                  <a:solidFill>
                    <a:srgbClr val="0070C0"/>
                  </a:solidFill>
                  <a:latin typeface="Calibri" pitchFamily="34" charset="0"/>
                </a:rPr>
                <a:t>А ведь </a:t>
              </a:r>
              <a:r>
                <a:rPr lang="ru-RU" sz="2500" b="1" dirty="0" smtClean="0">
                  <a:solidFill>
                    <a:srgbClr val="FF0000"/>
                  </a:solidFill>
                  <a:latin typeface="Calibri" pitchFamily="34" charset="0"/>
                </a:rPr>
                <a:t>можно</a:t>
              </a:r>
              <a:r>
                <a:rPr lang="ru-RU" sz="2500" b="1" dirty="0" smtClean="0">
                  <a:solidFill>
                    <a:schemeClr val="accent5">
                      <a:lumMod val="50000"/>
                    </a:schemeClr>
                  </a:solidFill>
                  <a:latin typeface="Calibri" pitchFamily="34" charset="0"/>
                </a:rPr>
                <a:t> </a:t>
              </a:r>
              <a:r>
                <a:rPr lang="ru-RU" sz="2500" b="1" dirty="0" smtClean="0">
                  <a:solidFill>
                    <a:srgbClr val="0070C0"/>
                  </a:solidFill>
                  <a:latin typeface="Calibri" pitchFamily="34" charset="0"/>
                </a:rPr>
                <a:t>так, или </a:t>
              </a:r>
              <a:r>
                <a:rPr lang="ru-RU" sz="2500" b="1" dirty="0" smtClean="0">
                  <a:solidFill>
                    <a:srgbClr val="FF0000"/>
                  </a:solidFill>
                  <a:latin typeface="Calibri" pitchFamily="34" charset="0"/>
                </a:rPr>
                <a:t>даже лучше</a:t>
              </a:r>
              <a:endParaRPr lang="ru-RU" sz="2500" b="1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pic>
          <p:nvPicPr>
            <p:cNvPr id="8" name="Picture 4" descr="snippet-goods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7" y="4149080"/>
              <a:ext cx="8208913" cy="138760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2" y="74990"/>
            <a:ext cx="6408712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400" dirty="0" smtClean="0"/>
              <a:t>Надо:  </a:t>
            </a:r>
            <a:r>
              <a:rPr lang="en-US" sz="3400" u="sng" dirty="0" smtClean="0"/>
              <a:t>schema.org</a:t>
            </a:r>
            <a:endParaRPr lang="ru-RU" sz="3400" u="sng" dirty="0"/>
          </a:p>
        </p:txBody>
      </p:sp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3" cstate="print"/>
          <a:srcRect t="7884"/>
          <a:stretch>
            <a:fillRect/>
          </a:stretch>
        </p:blipFill>
        <p:spPr bwMode="auto">
          <a:xfrm>
            <a:off x="1069572" y="1156682"/>
            <a:ext cx="690274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043608" y="5981218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 smtClean="0">
                <a:solidFill>
                  <a:srgbClr val="0070C0"/>
                </a:solidFill>
                <a:latin typeface="Calibri" pitchFamily="34" charset="0"/>
              </a:rPr>
              <a:t>http://help.yandex.ru/webmaster/supported-schemas/goods-prices.xml</a:t>
            </a:r>
            <a:endParaRPr lang="ru-RU" sz="2000" b="1" u="sng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Контролируйте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449600"/>
            <a:ext cx="8048103" cy="2995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9512" y="1575244"/>
            <a:ext cx="87170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http://webmaster.yandex.ru/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=&gt; </a:t>
            </a: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Поисковые запросы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=&gt; </a:t>
            </a:r>
            <a:r>
              <a:rPr lang="ru-RU" sz="2000" b="1" u="sng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Популярные запросы</a:t>
            </a: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6512" y="116632"/>
            <a:ext cx="4102826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400" dirty="0" smtClean="0"/>
              <a:t>Что почитать</a:t>
            </a:r>
            <a:endParaRPr lang="ru-RU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4704"/>
            <a:ext cx="3635896" cy="455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07504" y="5445224"/>
            <a:ext cx="4883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u="sng" dirty="0" smtClean="0">
                <a:solidFill>
                  <a:srgbClr val="0070C0"/>
                </a:solidFill>
              </a:rPr>
              <a:t>http://www2013.org/companion/p1145.pdf</a:t>
            </a:r>
            <a:endParaRPr lang="ru-RU" b="1" u="sng" dirty="0">
              <a:solidFill>
                <a:srgbClr val="0070C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4501" y="1529496"/>
            <a:ext cx="1064467" cy="12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932040" y="1457489"/>
            <a:ext cx="4032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Особенности оценки коммерческих сайтов. Влияние качества сайта на его ранжирование. 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i="1" dirty="0" smtClean="0">
                <a:solidFill>
                  <a:srgbClr val="0070C0"/>
                </a:solidFill>
              </a:rPr>
              <a:t>Александр Садовский (руководитель отдела </a:t>
            </a:r>
            <a:r>
              <a:rPr lang="ru-RU" sz="1600" i="1" dirty="0" err="1" smtClean="0">
                <a:solidFill>
                  <a:srgbClr val="0070C0"/>
                </a:solidFill>
              </a:rPr>
              <a:t>веб-поиска</a:t>
            </a:r>
            <a:r>
              <a:rPr lang="ru-RU" sz="1600" i="1" dirty="0" smtClean="0">
                <a:solidFill>
                  <a:srgbClr val="0070C0"/>
                </a:solidFill>
              </a:rPr>
              <a:t>, «</a:t>
            </a:r>
            <a:r>
              <a:rPr lang="ru-RU" sz="1600" i="1" dirty="0" err="1" smtClean="0">
                <a:solidFill>
                  <a:srgbClr val="0070C0"/>
                </a:solidFill>
              </a:rPr>
              <a:t>Яндекс</a:t>
            </a:r>
            <a:r>
              <a:rPr lang="ru-RU" sz="1600" i="1" dirty="0" smtClean="0">
                <a:solidFill>
                  <a:srgbClr val="0070C0"/>
                </a:solidFill>
              </a:rPr>
              <a:t>»)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1007730"/>
            <a:ext cx="485735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</a:rPr>
              <a:t>Но начните с 24 ноября 2011 года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2852936"/>
            <a:ext cx="5184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u="sng" dirty="0" smtClean="0">
                <a:solidFill>
                  <a:srgbClr val="0070C0"/>
                </a:solidFill>
              </a:rPr>
              <a:t>http://www.slideshare.net/rbscorporation/yandex-optimization2011</a:t>
            </a:r>
            <a:endParaRPr lang="ru-RU" sz="1400" b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iarhei\Desktop\01.png"/>
          <p:cNvPicPr>
            <a:picLocks noChangeAspect="1" noChangeArrowheads="1"/>
          </p:cNvPicPr>
          <p:nvPr/>
        </p:nvPicPr>
        <p:blipFill>
          <a:blip r:embed="rId2" cstate="print">
            <a:lum bright="40000" contrast="-50000"/>
          </a:blip>
          <a:srcRect t="25176"/>
          <a:stretch>
            <a:fillRect/>
          </a:stretch>
        </p:blipFill>
        <p:spPr bwMode="auto">
          <a:xfrm>
            <a:off x="465914" y="980728"/>
            <a:ext cx="7058414" cy="48965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188640"/>
            <a:ext cx="6263066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 что в 2013?</a:t>
            </a:r>
            <a:endParaRPr lang="ru-RU" dirty="0"/>
          </a:p>
        </p:txBody>
      </p:sp>
      <p:sp>
        <p:nvSpPr>
          <p:cNvPr id="15" name="Содержимое 11"/>
          <p:cNvSpPr>
            <a:spLocks noGrp="1"/>
          </p:cNvSpPr>
          <p:nvPr>
            <p:ph idx="4294967295"/>
          </p:nvPr>
        </p:nvSpPr>
        <p:spPr>
          <a:xfrm>
            <a:off x="321898" y="836712"/>
            <a:ext cx="8352929" cy="482453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500" b="1" dirty="0" err="1" smtClean="0">
                <a:solidFill>
                  <a:srgbClr val="FF0000"/>
                </a:solidFill>
              </a:rPr>
              <a:t>Rc</a:t>
            </a:r>
            <a:r>
              <a:rPr lang="ru-RU" sz="2500" b="1" dirty="0" smtClean="0">
                <a:solidFill>
                  <a:srgbClr val="FF0000"/>
                </a:solidFill>
              </a:rPr>
              <a:t> = V *(2*T + U + D+ 2*S)</a:t>
            </a:r>
            <a:r>
              <a:rPr lang="ru-RU" sz="2500" b="1" dirty="0" smtClean="0">
                <a:solidFill>
                  <a:schemeClr val="accent5">
                    <a:lumMod val="50000"/>
                  </a:schemeClr>
                </a:solidFill>
              </a:rPr>
              <a:t>, где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400" b="1" dirty="0" err="1" smtClean="0">
                <a:solidFill>
                  <a:srgbClr val="FF0000"/>
                </a:solidFill>
              </a:rPr>
              <a:t>Rc</a:t>
            </a:r>
            <a:r>
              <a:rPr lang="ru-RU" sz="1400" b="1" dirty="0" smtClean="0">
                <a:solidFill>
                  <a:srgbClr val="FF0000"/>
                </a:solidFill>
              </a:rPr>
              <a:t>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коммерческая релевантность запроса на странице сайта;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V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ассортимент на странице, имеет градацию: большой, средний, малый;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T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доверие к сайту, имеет градацию: спам, обычный, хороший, идеальный;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U - </a:t>
            </a:r>
            <a:r>
              <a:rPr lang="ru-RU" sz="1400" dirty="0" err="1" smtClean="0">
                <a:solidFill>
                  <a:schemeClr val="accent5">
                    <a:lumMod val="50000"/>
                  </a:schemeClr>
                </a:solidFill>
              </a:rPr>
              <a:t>юзабилити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сайта имеет градацию: плохое, хорошее, отличное;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D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дизайн сайта, имеет градацию: плохой, хороший, отличный;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S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сервис сайта, имеет градацию: спам, обычный, хороший, идеальный.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Все параметры принимают значения от 0 до 1.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err="1" smtClean="0">
                <a:solidFill>
                  <a:srgbClr val="FF0000"/>
                </a:solidFill>
              </a:rPr>
              <a:t>Rc</a:t>
            </a:r>
            <a:r>
              <a:rPr lang="ru-RU" sz="1400" b="1" dirty="0" smtClean="0">
                <a:solidFill>
                  <a:srgbClr val="FF0000"/>
                </a:solidFill>
              </a:rPr>
              <a:t>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зависит от связки запрос-страница-сайт.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V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зависит от пары </a:t>
            </a:r>
            <a:r>
              <a:rPr lang="ru-RU" sz="1400" dirty="0" err="1" smtClean="0">
                <a:solidFill>
                  <a:schemeClr val="accent5">
                    <a:lumMod val="50000"/>
                  </a:schemeClr>
                </a:solidFill>
              </a:rPr>
              <a:t>запроса-страница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b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T, U, D, S -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не зависят от пары </a:t>
            </a:r>
            <a:r>
              <a:rPr lang="ru-RU" sz="1400" dirty="0" err="1" smtClean="0">
                <a:solidFill>
                  <a:schemeClr val="accent5">
                    <a:lumMod val="50000"/>
                  </a:schemeClr>
                </a:solidFill>
              </a:rPr>
              <a:t>запроса-страница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sz="1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518294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Профессиональная деформация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340768"/>
            <a:ext cx="770485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Нравиться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746955"/>
            <a:ext cx="525658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Понятным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4691171"/>
            <a:ext cx="345638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Удобным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 contrast="-30000"/>
          </a:blip>
          <a:srcRect/>
          <a:stretch>
            <a:fillRect/>
          </a:stretch>
        </p:blipFill>
        <p:spPr bwMode="auto">
          <a:xfrm>
            <a:off x="35496" y="799063"/>
            <a:ext cx="7632848" cy="5537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Siarhei\Desktop\01.png"/>
          <p:cNvPicPr>
            <a:picLocks noChangeAspect="1" noChangeArrowheads="1"/>
          </p:cNvPicPr>
          <p:nvPr/>
        </p:nvPicPr>
        <p:blipFill>
          <a:blip r:embed="rId2" cstate="print">
            <a:lum bright="40000" contrast="-50000"/>
          </a:blip>
          <a:srcRect t="25176"/>
          <a:stretch>
            <a:fillRect/>
          </a:stretch>
        </p:blipFill>
        <p:spPr bwMode="auto">
          <a:xfrm>
            <a:off x="465914" y="1412776"/>
            <a:ext cx="7826824" cy="4752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4624"/>
            <a:ext cx="6119050" cy="720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Новая(?) формула ранжирования</a:t>
            </a:r>
            <a:endParaRPr lang="ru-RU" dirty="0"/>
          </a:p>
        </p:txBody>
      </p:sp>
      <p:sp>
        <p:nvSpPr>
          <p:cNvPr id="15" name="Содержимое 11"/>
          <p:cNvSpPr>
            <a:spLocks noGrp="1"/>
          </p:cNvSpPr>
          <p:nvPr>
            <p:ph idx="4294967295"/>
          </p:nvPr>
        </p:nvSpPr>
        <p:spPr>
          <a:xfrm>
            <a:off x="177881" y="1052736"/>
            <a:ext cx="8352929" cy="482453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1400" b="1" i="1" dirty="0" smtClean="0">
                <a:solidFill>
                  <a:srgbClr val="0070C0"/>
                </a:solidFill>
              </a:rPr>
              <a:t>"</a:t>
            </a:r>
            <a:r>
              <a:rPr lang="en-US" sz="1800" b="1" i="1" dirty="0" smtClean="0">
                <a:solidFill>
                  <a:srgbClr val="0070C0"/>
                </a:solidFill>
              </a:rPr>
              <a:t>The site will be labeled as spam if it does not allow to make</a:t>
            </a:r>
            <a:r>
              <a:rPr lang="ru-RU" sz="1800" b="1" i="1" dirty="0" smtClean="0">
                <a:solidFill>
                  <a:srgbClr val="0070C0"/>
                </a:solidFill>
              </a:rPr>
              <a:t> </a:t>
            </a:r>
            <a:r>
              <a:rPr lang="en-US" sz="1800" b="1" i="1" dirty="0" smtClean="0">
                <a:solidFill>
                  <a:srgbClr val="0070C0"/>
                </a:solidFill>
              </a:rPr>
              <a:t>a purchase or get a desired service it is a fake site." </a:t>
            </a:r>
            <a:r>
              <a:rPr lang="ru-RU" sz="1800" b="1" i="1" dirty="0" smtClean="0">
                <a:solidFill>
                  <a:srgbClr val="0070C0"/>
                </a:solidFill>
              </a:rPr>
              <a:t>  </a:t>
            </a:r>
          </a:p>
          <a:p>
            <a:pPr>
              <a:lnSpc>
                <a:spcPct val="150000"/>
              </a:lnSpc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Сайт будет помечен как </a:t>
            </a:r>
            <a:r>
              <a:rPr lang="ru-RU" sz="1800" b="1" dirty="0" err="1" smtClean="0">
                <a:solidFill>
                  <a:srgbClr val="FF0000"/>
                </a:solidFill>
              </a:rPr>
              <a:t>спамный</a:t>
            </a:r>
            <a:r>
              <a:rPr lang="ru-RU" sz="1800" b="1" dirty="0" smtClean="0">
                <a:solidFill>
                  <a:srgbClr val="FF0000"/>
                </a:solidFill>
              </a:rPr>
              <a:t>, если на нем нет возможности купить или получить желаемую услугу.</a:t>
            </a:r>
            <a:endParaRPr lang="ru-RU" sz="1800" b="1" dirty="0" smtClean="0"/>
          </a:p>
          <a:p>
            <a:pPr>
              <a:buNone/>
            </a:pP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748482"/>
            <a:ext cx="4761311" cy="3416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980728"/>
            <a:ext cx="6120680" cy="496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 что на странице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949280"/>
            <a:ext cx="6606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solidFill>
                  <a:srgbClr val="0070C0"/>
                </a:solidFill>
              </a:rPr>
              <a:t>http://help.yandex.ru/metrika/important/buy-button.xml</a:t>
            </a:r>
            <a:endParaRPr lang="ru-RU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Ищите проблему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50000"/>
          </a:blip>
          <a:srcRect/>
          <a:stretch>
            <a:fillRect/>
          </a:stretch>
        </p:blipFill>
        <p:spPr bwMode="auto">
          <a:xfrm>
            <a:off x="251520" y="1556792"/>
            <a:ext cx="5112568" cy="389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 rot="21263900">
            <a:off x="3030582" y="1300150"/>
            <a:ext cx="444660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Я </a:t>
            </a:r>
            <a:r>
              <a:rPr lang="ru-RU" sz="2200" b="1" dirty="0" smtClean="0">
                <a:solidFill>
                  <a:srgbClr val="FF8B8B"/>
                </a:solidFill>
                <a:latin typeface="Calibri" pitchFamily="34" charset="0"/>
              </a:rPr>
              <a:t>НАЙДУ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здесь то, что мне нужно?</a:t>
            </a:r>
            <a:endParaRPr lang="en-US" sz="22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660438">
            <a:off x="4646793" y="2240402"/>
            <a:ext cx="30718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Это </a:t>
            </a:r>
            <a:r>
              <a:rPr lang="ru-RU" sz="2200" b="1" dirty="0" smtClean="0">
                <a:solidFill>
                  <a:srgbClr val="FF8B8B"/>
                </a:solidFill>
                <a:latin typeface="Calibri" pitchFamily="34" charset="0"/>
              </a:rPr>
              <a:t>ТО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что мне нужно? </a:t>
            </a:r>
            <a:endParaRPr lang="en-US" sz="2200" b="1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603245">
            <a:off x="3703720" y="3733565"/>
            <a:ext cx="512922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Это </a:t>
            </a:r>
            <a:r>
              <a:rPr lang="ru-RU" sz="2200" b="1" dirty="0" smtClean="0">
                <a:solidFill>
                  <a:srgbClr val="FF8B8B"/>
                </a:solidFill>
                <a:latin typeface="Calibri" pitchFamily="34" charset="0"/>
              </a:rPr>
              <a:t>ДЕЙСТВИТЕЛЬНО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лучшее решение? </a:t>
            </a:r>
            <a:endParaRPr lang="en-US" sz="2200" b="1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280063">
            <a:off x="1335613" y="5068841"/>
            <a:ext cx="741682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Почему я </a:t>
            </a:r>
            <a:r>
              <a:rPr lang="ru-RU" sz="2200" b="1" dirty="0" smtClean="0">
                <a:solidFill>
                  <a:srgbClr val="FF8B8B"/>
                </a:solidFill>
                <a:latin typeface="Calibri" pitchFamily="34" charset="0"/>
              </a:rPr>
              <a:t>ДОЛЖЕН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Calibri" pitchFamily="34" charset="0"/>
              </a:rPr>
              <a:t>купить именно здесь и сейчас? </a:t>
            </a:r>
            <a:endParaRPr lang="en-US" sz="2200" b="1" dirty="0" smtClean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259632" y="1484784"/>
            <a:ext cx="2016224" cy="1512168"/>
            <a:chOff x="1259632" y="1484784"/>
            <a:chExt cx="2016224" cy="1512168"/>
          </a:xfrm>
        </p:grpSpPr>
        <p:sp>
          <p:nvSpPr>
            <p:cNvPr id="9" name="Левая фигурная скобка 8"/>
            <p:cNvSpPr/>
            <p:nvPr/>
          </p:nvSpPr>
          <p:spPr>
            <a:xfrm>
              <a:off x="2843808" y="1484784"/>
              <a:ext cx="432048" cy="1512168"/>
            </a:xfrm>
            <a:prstGeom prst="leftBrace">
              <a:avLst/>
            </a:prstGeom>
            <a:ln w="349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59632" y="1916832"/>
              <a:ext cx="14322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F0000"/>
                  </a:solidFill>
                  <a:latin typeface="Calibri" pitchFamily="34" charset="0"/>
                </a:rPr>
                <a:t>отказы</a:t>
              </a:r>
              <a:endParaRPr lang="ru-RU" sz="28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971600" y="3429000"/>
            <a:ext cx="2658131" cy="2448272"/>
            <a:chOff x="971600" y="3429000"/>
            <a:chExt cx="2658131" cy="2448272"/>
          </a:xfrm>
        </p:grpSpPr>
        <p:sp>
          <p:nvSpPr>
            <p:cNvPr id="12" name="Левая фигурная скобка 11"/>
            <p:cNvSpPr/>
            <p:nvPr/>
          </p:nvSpPr>
          <p:spPr>
            <a:xfrm>
              <a:off x="971600" y="3429000"/>
              <a:ext cx="792088" cy="2448272"/>
            </a:xfrm>
            <a:prstGeom prst="leftBrace">
              <a:avLst/>
            </a:prstGeom>
            <a:ln w="349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627580" y="4365104"/>
              <a:ext cx="200215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F0000"/>
                  </a:solidFill>
                  <a:latin typeface="Calibri" pitchFamily="34" charset="0"/>
                </a:rPr>
                <a:t>вовлечение</a:t>
              </a:r>
              <a:endParaRPr lang="ru-RU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Зачем вам картинки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342653"/>
            <a:ext cx="14382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342653"/>
            <a:ext cx="14382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212976"/>
            <a:ext cx="990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3212976"/>
            <a:ext cx="990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3212976"/>
            <a:ext cx="990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797152"/>
            <a:ext cx="990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088" y="4797152"/>
            <a:ext cx="9906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5973" y="2883793"/>
            <a:ext cx="1438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2883793"/>
            <a:ext cx="1438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3528" y="895841"/>
            <a:ext cx="4341610" cy="541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1475656" y="1491944"/>
            <a:ext cx="6408712" cy="426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НЕТ ребусам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268760"/>
            <a:ext cx="7757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Calibri" pitchFamily="34" charset="0"/>
              </a:rPr>
              <a:t>Спроси меня почему так дорого?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229200"/>
            <a:ext cx="7411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Calibri" pitchFamily="34" charset="0"/>
              </a:rPr>
              <a:t>Не надо трогать мне мой мозг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Сомневаешься - проверь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7730"/>
            <a:ext cx="7956376" cy="518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5949280"/>
            <a:ext cx="2672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 smtClean="0">
                <a:solidFill>
                  <a:srgbClr val="0070C0"/>
                </a:solidFill>
              </a:rPr>
              <a:t>http://mouseflow.com/</a:t>
            </a:r>
            <a:endParaRPr lang="ru-RU" u="sng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A/B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372" y="1196752"/>
            <a:ext cx="6650980" cy="49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372" y="1216711"/>
            <a:ext cx="6794996" cy="509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206500"/>
            <a:ext cx="6616461" cy="495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A/B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568952" cy="504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A/B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11969"/>
            <a:ext cx="8568952" cy="5044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A/B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204" y="1215802"/>
            <a:ext cx="857056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Для кого сайт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95536" y="1700808"/>
          <a:ext cx="8358246" cy="37147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A/B </a:t>
            </a:r>
            <a:r>
              <a:rPr lang="ru-RU" dirty="0" smtClean="0"/>
              <a:t>тестирование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03" y="1196752"/>
            <a:ext cx="857056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921489"/>
            <a:ext cx="842493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3400" b="1" dirty="0" smtClean="0">
                <a:solidFill>
                  <a:srgbClr val="FF0000"/>
                </a:solidFill>
              </a:rPr>
              <a:t>CRR = ((E-N)/S)*100</a:t>
            </a:r>
          </a:p>
          <a:p>
            <a:r>
              <a:rPr lang="ru-RU" dirty="0" smtClean="0"/>
              <a:t>где: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(Е) </a:t>
            </a:r>
            <a:r>
              <a:rPr lang="ru-RU" dirty="0" smtClean="0"/>
              <a:t>— количество клиентов на конец периода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(N) </a:t>
            </a:r>
            <a:r>
              <a:rPr lang="ru-RU" dirty="0" smtClean="0"/>
              <a:t>— количество новых клиентов, приобретенных за период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(S) </a:t>
            </a:r>
            <a:r>
              <a:rPr lang="ru-RU" dirty="0" smtClean="0"/>
              <a:t>— количество клиентов на начало периода</a:t>
            </a:r>
          </a:p>
          <a:p>
            <a:endParaRPr lang="ru-RU" dirty="0" smtClean="0"/>
          </a:p>
          <a:p>
            <a:r>
              <a:rPr lang="ru-RU" b="1" u="sng" dirty="0" smtClean="0">
                <a:solidFill>
                  <a:srgbClr val="FF0000"/>
                </a:solidFill>
              </a:rPr>
              <a:t>Пример: </a:t>
            </a:r>
            <a:endParaRPr lang="ru-RU" dirty="0" smtClean="0"/>
          </a:p>
          <a:p>
            <a:r>
              <a:rPr lang="ru-RU" dirty="0" smtClean="0"/>
              <a:t>- на начало периода вы имеете </a:t>
            </a:r>
            <a:r>
              <a:rPr lang="ru-RU" b="1" dirty="0" smtClean="0">
                <a:solidFill>
                  <a:srgbClr val="FF0000"/>
                </a:solidFill>
              </a:rPr>
              <a:t>200</a:t>
            </a:r>
            <a:r>
              <a:rPr lang="ru-RU" dirty="0" smtClean="0"/>
              <a:t> клиентов </a:t>
            </a:r>
            <a:r>
              <a:rPr lang="ru-RU" b="1" dirty="0" smtClean="0">
                <a:solidFill>
                  <a:srgbClr val="FF0000"/>
                </a:solidFill>
              </a:rPr>
              <a:t>(S)</a:t>
            </a:r>
            <a:r>
              <a:rPr lang="ru-RU" dirty="0" smtClean="0"/>
              <a:t>, </a:t>
            </a:r>
          </a:p>
          <a:p>
            <a:r>
              <a:rPr lang="ru-RU" dirty="0" smtClean="0"/>
              <a:t>- вы теряете </a:t>
            </a:r>
            <a:r>
              <a:rPr lang="ru-RU" b="1" dirty="0" smtClean="0">
                <a:solidFill>
                  <a:srgbClr val="FF0000"/>
                </a:solidFill>
              </a:rPr>
              <a:t>20</a:t>
            </a:r>
            <a:r>
              <a:rPr lang="ru-RU" dirty="0" smtClean="0"/>
              <a:t> клиентов, но привлекаете 40 новых </a:t>
            </a:r>
            <a:r>
              <a:rPr lang="ru-RU" b="1" dirty="0" smtClean="0">
                <a:solidFill>
                  <a:srgbClr val="FF0000"/>
                </a:solidFill>
              </a:rPr>
              <a:t>(N)</a:t>
            </a:r>
            <a:r>
              <a:rPr lang="ru-RU" dirty="0" smtClean="0"/>
              <a:t>, </a:t>
            </a:r>
          </a:p>
          <a:p>
            <a:pPr>
              <a:buFontTx/>
              <a:buChar char="-"/>
            </a:pPr>
            <a:r>
              <a:rPr lang="ru-RU" dirty="0" smtClean="0"/>
              <a:t>поэтому на конец периода у вас </a:t>
            </a:r>
            <a:r>
              <a:rPr lang="ru-RU" b="1" dirty="0" smtClean="0"/>
              <a:t>220</a:t>
            </a:r>
            <a:r>
              <a:rPr lang="ru-RU" dirty="0" smtClean="0"/>
              <a:t> клиентов </a:t>
            </a:r>
            <a:r>
              <a:rPr lang="ru-RU" b="1" dirty="0" smtClean="0">
                <a:solidFill>
                  <a:srgbClr val="FF0000"/>
                </a:solidFill>
              </a:rPr>
              <a:t>(E)</a:t>
            </a:r>
            <a:r>
              <a:rPr lang="ru-RU" dirty="0" smtClean="0"/>
              <a:t>. </a:t>
            </a:r>
          </a:p>
          <a:p>
            <a:pPr>
              <a:buFontTx/>
              <a:buChar char="-"/>
            </a:pPr>
            <a:endParaRPr lang="ru-RU" dirty="0" smtClean="0"/>
          </a:p>
          <a:p>
            <a:r>
              <a:rPr lang="ru-RU" sz="3400" b="1" dirty="0" smtClean="0">
                <a:solidFill>
                  <a:srgbClr val="FF0000"/>
                </a:solidFill>
              </a:rPr>
              <a:t>((220-40)/200)*100=90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Другими словами – ваш уровень сохранения клиентов составляет </a:t>
            </a:r>
            <a:r>
              <a:rPr lang="ru-RU" b="1" dirty="0" smtClean="0">
                <a:solidFill>
                  <a:srgbClr val="FF0000"/>
                </a:solidFill>
              </a:rPr>
              <a:t>90%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Контролируйте</a:t>
            </a:r>
            <a:endParaRPr lang="ru-RU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469486" cy="463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Контролируйте</a:t>
            </a:r>
            <a:endParaRPr lang="ru-RU" dirty="0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469486" cy="4631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51520" y="2492896"/>
            <a:ext cx="6048672" cy="2304256"/>
          </a:xfrm>
          <a:prstGeom prst="round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 нас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79511" y="980728"/>
            <a:ext cx="6137223" cy="144016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000" dirty="0" smtClean="0">
                <a:solidFill>
                  <a:srgbClr val="FC890B"/>
                </a:solidFill>
              </a:rPr>
              <a:t>Академия </a:t>
            </a:r>
            <a:r>
              <a:rPr lang="en-US" sz="2000" dirty="0" err="1" smtClean="0">
                <a:solidFill>
                  <a:srgbClr val="FC890B"/>
                </a:solidFill>
              </a:rPr>
              <a:t>Webcom</a:t>
            </a:r>
            <a:r>
              <a:rPr lang="ru-RU" sz="2000" dirty="0" smtClean="0">
                <a:solidFill>
                  <a:srgbClr val="FC890B"/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– это ведущий в Беларуси образовательный центр, специализирующийся на проведении курсов и семинаров в области интернет-маркетинга.</a:t>
            </a:r>
            <a:r>
              <a:rPr lang="ru-RU" sz="2000" dirty="0" smtClean="0">
                <a:solidFill>
                  <a:schemeClr val="accent2"/>
                </a:solidFill>
              </a:rPr>
              <a:t> </a:t>
            </a:r>
          </a:p>
          <a:p>
            <a:pPr marL="45720" indent="0" algn="just">
              <a:buNone/>
            </a:pPr>
            <a:endParaRPr lang="ru-RU" dirty="0" smtClean="0">
              <a:solidFill>
                <a:schemeClr val="accent2"/>
              </a:solidFill>
            </a:endParaRPr>
          </a:p>
          <a:p>
            <a:pPr marL="45720" indent="0" algn="just"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233" y="1268760"/>
            <a:ext cx="2754359" cy="1136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62988"/>
            <a:ext cx="7099808" cy="1274324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1699485" y="2548840"/>
            <a:ext cx="288032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FC890B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rgbClr val="69D10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dirty="0" smtClean="0">
                <a:solidFill>
                  <a:schemeClr val="accent2"/>
                </a:solidFill>
              </a:rPr>
              <a:t>Наши направления:</a:t>
            </a:r>
          </a:p>
          <a:p>
            <a:pPr marL="45720" indent="0" algn="just">
              <a:buFont typeface="Georgia" pitchFamily="18" charset="0"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3692298" y="2980888"/>
            <a:ext cx="3734005" cy="188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FC890B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rgbClr val="69D10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SMM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  <a:endParaRPr lang="en-US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веб-аналитика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копирайтинг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создание сайтов</a:t>
            </a:r>
          </a:p>
          <a:p>
            <a:pPr marL="45720" indent="0" algn="just">
              <a:buClr>
                <a:schemeClr val="accent5"/>
              </a:buClr>
              <a:buFont typeface="Georgia" pitchFamily="18" charset="0"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23528" y="2980888"/>
            <a:ext cx="3734005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FC890B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rgbClr val="69D10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SEO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контекстная реклама</a:t>
            </a:r>
          </a:p>
          <a:p>
            <a:pPr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комплексный интернет-маркетинг</a:t>
            </a:r>
          </a:p>
          <a:p>
            <a:pPr marL="45720" indent="0" algn="just">
              <a:buFont typeface="Georgia" pitchFamily="18" charset="0"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228184" y="2548840"/>
            <a:ext cx="2880320" cy="4320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FC890B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rgbClr val="69D10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ru-RU" dirty="0" smtClean="0">
                <a:solidFill>
                  <a:schemeClr val="accent5"/>
                </a:solidFill>
              </a:rPr>
              <a:t>Формы обучения:</a:t>
            </a:r>
          </a:p>
          <a:p>
            <a:pPr marL="45720" indent="0" algn="just">
              <a:buFont typeface="Georgia" pitchFamily="18" charset="0"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6593429" y="2980888"/>
            <a:ext cx="3734005" cy="18882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FC890B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rgbClr val="69D10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0093D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групповое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о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чное</a:t>
            </a:r>
          </a:p>
          <a:p>
            <a:pPr lvl="1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дистанционное </a:t>
            </a:r>
          </a:p>
          <a:p>
            <a:pPr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индивидуальное</a:t>
            </a:r>
          </a:p>
          <a:p>
            <a:pPr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корпоративное</a:t>
            </a:r>
          </a:p>
          <a:p>
            <a:pPr marL="45720" indent="0" algn="just">
              <a:buClr>
                <a:schemeClr val="accent5"/>
              </a:buClr>
              <a:buFont typeface="Georgia" pitchFamily="18" charset="0"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483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5052545"/>
            <a:ext cx="7272807" cy="88211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Немного бонусов и </a:t>
            </a:r>
            <a:r>
              <a:rPr lang="ru-RU" dirty="0" err="1" smtClean="0"/>
              <a:t>чек-листов</a:t>
            </a:r>
            <a:r>
              <a:rPr lang="ru-RU" dirty="0" smtClean="0"/>
              <a:t>:</a:t>
            </a:r>
          </a:p>
          <a:p>
            <a:r>
              <a:rPr lang="en-US" dirty="0" smtClean="0">
                <a:hlinkClick r:id="rId2"/>
              </a:rPr>
              <a:t>http://www.webcom-academy.by/help/library.html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3132290"/>
            <a:ext cx="8640960" cy="179316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1291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Прибыль от сайта</a:t>
            </a:r>
            <a:endParaRPr lang="ru-RU" dirty="0"/>
          </a:p>
        </p:txBody>
      </p:sp>
      <p:sp>
        <p:nvSpPr>
          <p:cNvPr id="3" name="Содержимое 11"/>
          <p:cNvSpPr>
            <a:spLocks noGrp="1"/>
          </p:cNvSpPr>
          <p:nvPr>
            <p:ph sz="quarter" idx="13"/>
          </p:nvPr>
        </p:nvSpPr>
        <p:spPr>
          <a:xfrm>
            <a:off x="395535" y="1196752"/>
            <a:ext cx="8091425" cy="4752528"/>
          </a:xfrm>
        </p:spPr>
        <p:txBody>
          <a:bodyPr anchor="ctr">
            <a:noAutofit/>
          </a:bodyPr>
          <a:lstStyle/>
          <a:p>
            <a:pPr indent="0">
              <a:buNone/>
            </a:pPr>
            <a:r>
              <a:rPr lang="ru-RU" sz="2500" b="1" dirty="0" smtClean="0">
                <a:solidFill>
                  <a:srgbClr val="0070C0"/>
                </a:solidFill>
              </a:rPr>
              <a:t>Если после просмотра сайта в памяти посетителей останутся </a:t>
            </a:r>
            <a:r>
              <a:rPr lang="ru-RU" sz="2500" b="1" dirty="0" smtClean="0">
                <a:solidFill>
                  <a:srgbClr val="FF0000"/>
                </a:solidFill>
              </a:rPr>
              <a:t>товары и услуги</a:t>
            </a:r>
            <a:r>
              <a:rPr lang="ru-RU" sz="2500" b="1" dirty="0" smtClean="0">
                <a:solidFill>
                  <a:srgbClr val="0070C0"/>
                </a:solidFill>
              </a:rPr>
              <a:t>, сайт будет </a:t>
            </a:r>
            <a:r>
              <a:rPr lang="ru-RU" sz="2500" b="1" dirty="0" smtClean="0">
                <a:solidFill>
                  <a:srgbClr val="FF0000"/>
                </a:solidFill>
              </a:rPr>
              <a:t>приносить прибыль</a:t>
            </a:r>
            <a:r>
              <a:rPr lang="ru-RU" sz="2500" b="1" dirty="0" smtClean="0">
                <a:solidFill>
                  <a:srgbClr val="0070C0"/>
                </a:solidFill>
              </a:rPr>
              <a:t>. </a:t>
            </a:r>
            <a:endParaRPr lang="en-US" sz="2500" b="1" dirty="0" smtClean="0">
              <a:solidFill>
                <a:srgbClr val="0070C0"/>
              </a:solidFill>
            </a:endParaRPr>
          </a:p>
          <a:p>
            <a:pPr indent="0">
              <a:buNone/>
            </a:pPr>
            <a:endParaRPr lang="en-US" sz="2500" b="1" dirty="0" smtClean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ru-RU" sz="2500" b="1" dirty="0" smtClean="0">
                <a:solidFill>
                  <a:srgbClr val="0070C0"/>
                </a:solidFill>
              </a:rPr>
              <a:t>Если в памяти останутся </a:t>
            </a:r>
            <a:r>
              <a:rPr lang="ru-RU" sz="2500" b="1" dirty="0" smtClean="0">
                <a:solidFill>
                  <a:srgbClr val="FF0000"/>
                </a:solidFill>
              </a:rPr>
              <a:t>форма и цвет </a:t>
            </a:r>
            <a:r>
              <a:rPr lang="ru-RU" sz="2500" b="1" dirty="0" smtClean="0">
                <a:solidFill>
                  <a:srgbClr val="0070C0"/>
                </a:solidFill>
              </a:rPr>
              <a:t>анимационных кнопочек - сайт прибыли </a:t>
            </a:r>
            <a:r>
              <a:rPr lang="ru-RU" sz="2500" b="1" dirty="0" smtClean="0">
                <a:solidFill>
                  <a:srgbClr val="FF0000"/>
                </a:solidFill>
              </a:rPr>
              <a:t>не принесет</a:t>
            </a:r>
            <a:r>
              <a:rPr lang="ru-RU" sz="2500" b="1" dirty="0" smtClean="0">
                <a:solidFill>
                  <a:srgbClr val="0070C0"/>
                </a:solidFill>
              </a:rPr>
              <a:t>.</a:t>
            </a:r>
            <a:endParaRPr lang="ru-RU" sz="25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Дизайн и фишки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52128"/>
            <a:ext cx="7852450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340768"/>
            <a:ext cx="770485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Позиции?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746955"/>
            <a:ext cx="4104456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Трафик?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4691171"/>
            <a:ext cx="3456384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Продажи!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Потребность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83000" contrast="-1000"/>
          </a:blip>
          <a:srcRect/>
          <a:stretch>
            <a:fillRect/>
          </a:stretch>
        </p:blipFill>
        <p:spPr bwMode="auto">
          <a:xfrm>
            <a:off x="0" y="908720"/>
            <a:ext cx="91440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99592" y="2276872"/>
            <a:ext cx="770485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С ЧЕМ НАМ ПРИХОДТСЯ РАБОТАТЬ?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Потребность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83000" contrast="-1000"/>
          </a:blip>
          <a:srcRect/>
          <a:stretch>
            <a:fillRect/>
          </a:stretch>
        </p:blipFill>
        <p:spPr bwMode="auto">
          <a:xfrm>
            <a:off x="0" y="908720"/>
            <a:ext cx="91440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99592" y="2276872"/>
            <a:ext cx="7704856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i="1" dirty="0" smtClean="0">
                <a:solidFill>
                  <a:srgbClr val="FF0000"/>
                </a:solidFill>
              </a:rPr>
              <a:t>ПОТРЕБИТЕЛЬ ПОКУПАЕТ НЕ ПРОДУКТ, А РЕШЕНИЕ СВОИХ ПРОБЛЕМ</a:t>
            </a:r>
            <a:endParaRPr lang="ru-RU" sz="43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150" y="332656"/>
            <a:ext cx="4102826" cy="7200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 мы говорим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08720"/>
            <a:ext cx="52556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Myriad Pro Light" pitchFamily="34" charset="0"/>
              </a:rPr>
              <a:t>Папа, а почему я, когда яблоко откушу,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Myriad Pro Light" pitchFamily="34" charset="0"/>
              </a:rPr>
              <a:t>оно сначала белое, а потом коричневое?</a:t>
            </a:r>
            <a:endParaRPr lang="en-US" sz="2000" b="1" dirty="0">
              <a:solidFill>
                <a:srgbClr val="FF0000"/>
              </a:solidFill>
              <a:latin typeface="Myriad Pro Ligh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772816"/>
            <a:ext cx="7776864" cy="2799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70C0"/>
                </a:solidFill>
                <a:latin typeface="Myriad Pro Light" pitchFamily="34" charset="0"/>
              </a:rPr>
              <a:t>Понимаешь сын, при разрушении клеточных мембран фермент </a:t>
            </a:r>
            <a:r>
              <a:rPr lang="ru-RU" sz="2400" dirty="0" err="1">
                <a:solidFill>
                  <a:srgbClr val="0070C0"/>
                </a:solidFill>
                <a:latin typeface="Myriad Pro Light" pitchFamily="34" charset="0"/>
              </a:rPr>
              <a:t>полифенолоксидаза</a:t>
            </a:r>
            <a:r>
              <a:rPr lang="ru-RU" sz="2400" dirty="0">
                <a:solidFill>
                  <a:srgbClr val="0070C0"/>
                </a:solidFill>
                <a:latin typeface="Myriad Pro Light" pitchFamily="34" charset="0"/>
              </a:rPr>
              <a:t> ускоряет окисление находящихся в клетках плода полифенолов — органических веществ, содержащих соединённые с </a:t>
            </a:r>
            <a:r>
              <a:rPr lang="ru-RU" sz="2400" dirty="0" err="1">
                <a:solidFill>
                  <a:srgbClr val="0070C0"/>
                </a:solidFill>
                <a:latin typeface="Myriad Pro Light" pitchFamily="34" charset="0"/>
              </a:rPr>
              <a:t>бензольным</a:t>
            </a:r>
            <a:r>
              <a:rPr lang="ru-RU" sz="2400" dirty="0">
                <a:solidFill>
                  <a:srgbClr val="0070C0"/>
                </a:solidFill>
                <a:latin typeface="Myriad Pro Light" pitchFamily="34" charset="0"/>
              </a:rPr>
              <a:t> кольцом гидроксильные </a:t>
            </a:r>
            <a:r>
              <a:rPr lang="ru-RU" sz="2400" dirty="0" smtClean="0">
                <a:solidFill>
                  <a:srgbClr val="0070C0"/>
                </a:solidFill>
                <a:latin typeface="Myriad Pro Light" pitchFamily="34" charset="0"/>
              </a:rPr>
              <a:t>группы…</a:t>
            </a:r>
            <a:endParaRPr lang="ru-RU" sz="2400" dirty="0">
              <a:solidFill>
                <a:srgbClr val="0070C0"/>
              </a:solidFill>
              <a:latin typeface="Myriad Pro Ligh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677524"/>
            <a:ext cx="799288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300" b="1" dirty="0" smtClean="0">
                <a:solidFill>
                  <a:srgbClr val="FF0000"/>
                </a:solidFill>
                <a:latin typeface="Myriad Pro Light" pitchFamily="34" charset="0"/>
              </a:rPr>
              <a:t>ПАПА, а ты с кем сейчас </a:t>
            </a:r>
          </a:p>
          <a:p>
            <a:r>
              <a:rPr lang="ru-RU" sz="4300" b="1" dirty="0" smtClean="0">
                <a:solidFill>
                  <a:srgbClr val="FF0000"/>
                </a:solidFill>
                <a:latin typeface="Myriad Pro Light" pitchFamily="34" charset="0"/>
              </a:rPr>
              <a:t>разговаривал ???</a:t>
            </a:r>
            <a:endParaRPr lang="en-US" sz="4300" b="1" dirty="0" smtClean="0">
              <a:solidFill>
                <a:srgbClr val="FF0000"/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836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Презентация к занятию">
  <a:themeElements>
    <a:clrScheme name="Другая 1">
      <a:dk1>
        <a:srgbClr val="0EA4E5"/>
      </a:dk1>
      <a:lt1>
        <a:sysClr val="window" lastClr="FFFFFF"/>
      </a:lt1>
      <a:dk2>
        <a:srgbClr val="0EA4E5"/>
      </a:dk2>
      <a:lt2>
        <a:srgbClr val="FFFFFF"/>
      </a:lt2>
      <a:accent1>
        <a:srgbClr val="FCA40B"/>
      </a:accent1>
      <a:accent2>
        <a:srgbClr val="0093D2"/>
      </a:accent2>
      <a:accent3>
        <a:srgbClr val="D8D8D8"/>
      </a:accent3>
      <a:accent4>
        <a:srgbClr val="FC890B"/>
      </a:accent4>
      <a:accent5>
        <a:srgbClr val="69D100"/>
      </a:accent5>
      <a:accent6>
        <a:srgbClr val="0EA4E5"/>
      </a:accent6>
      <a:hlink>
        <a:srgbClr val="0093D2"/>
      </a:hlink>
      <a:folHlink>
        <a:srgbClr val="7F7F7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 занятию</Template>
  <TotalTime>2558</TotalTime>
  <Words>545</Words>
  <Application>Microsoft Office PowerPoint</Application>
  <PresentationFormat>Экран (4:3)</PresentationFormat>
  <Paragraphs>120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Презентация к занятию</vt:lpstr>
      <vt:lpstr>Готов ли Ваш сайт приносить прибыль?</vt:lpstr>
      <vt:lpstr>Профессиональная деформация</vt:lpstr>
      <vt:lpstr>Для кого сайт</vt:lpstr>
      <vt:lpstr>Прибыль от сайта</vt:lpstr>
      <vt:lpstr>Дизайн и фишки</vt:lpstr>
      <vt:lpstr>Вопрос</vt:lpstr>
      <vt:lpstr>Потребность</vt:lpstr>
      <vt:lpstr>Потребность</vt:lpstr>
      <vt:lpstr>Как мы говорим</vt:lpstr>
      <vt:lpstr>Ищите проблему</vt:lpstr>
      <vt:lpstr>Ищите проблему</vt:lpstr>
      <vt:lpstr>Термины, синонимы</vt:lpstr>
      <vt:lpstr>Вторичная конкуренция</vt:lpstr>
      <vt:lpstr>Что делать?</vt:lpstr>
      <vt:lpstr>Как мы в ТОПе</vt:lpstr>
      <vt:lpstr>Надо:  schema.org</vt:lpstr>
      <vt:lpstr>Контролируйте</vt:lpstr>
      <vt:lpstr>Что почитать</vt:lpstr>
      <vt:lpstr>А что в 2013?</vt:lpstr>
      <vt:lpstr>Новая(?) формула ранжирования</vt:lpstr>
      <vt:lpstr>А что на странице</vt:lpstr>
      <vt:lpstr>Ищите проблему</vt:lpstr>
      <vt:lpstr>Зачем вам картинки</vt:lpstr>
      <vt:lpstr>НЕТ ребусам</vt:lpstr>
      <vt:lpstr>Сомневаешься - проверь</vt:lpstr>
      <vt:lpstr>A/B тестирование</vt:lpstr>
      <vt:lpstr>A/B тестирование</vt:lpstr>
      <vt:lpstr>A/B тестирование</vt:lpstr>
      <vt:lpstr>A/B тестирование</vt:lpstr>
      <vt:lpstr>A/B тестирование</vt:lpstr>
      <vt:lpstr>Контролируйте</vt:lpstr>
      <vt:lpstr>Контролируйте</vt:lpstr>
      <vt:lpstr>О нас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Готов ли Ваш сайт приносить прибыль?</dc:title>
  <dc:subject>Евразийская  весна.  Проблемы и решения В2В маркетинга</dc:subject>
  <dc:creator>Siarhei Lysenka</dc:creator>
  <dc:description>- что точно не нужно вашему сайту;
- взаимосвязи этапов работ и стратегий;
- посетитель: найти-удержать-мотивировать;
- итоги: что и как считать успехом.</dc:description>
  <cp:lastModifiedBy>Siarhei Lysenka</cp:lastModifiedBy>
  <cp:revision>135</cp:revision>
  <dcterms:created xsi:type="dcterms:W3CDTF">2015-04-13T08:32:16Z</dcterms:created>
  <dcterms:modified xsi:type="dcterms:W3CDTF">2015-05-12T12:27:33Z</dcterms:modified>
</cp:coreProperties>
</file>